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82" r:id="rId3"/>
    <p:sldId id="290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02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293" r:id="rId24"/>
    <p:sldId id="294" r:id="rId25"/>
    <p:sldId id="297" r:id="rId26"/>
    <p:sldId id="295" r:id="rId27"/>
    <p:sldId id="280" r:id="rId28"/>
    <p:sldId id="287" r:id="rId29"/>
    <p:sldId id="288" r:id="rId30"/>
    <p:sldId id="281" r:id="rId31"/>
    <p:sldId id="298" r:id="rId32"/>
    <p:sldId id="299" r:id="rId33"/>
    <p:sldId id="300" r:id="rId34"/>
    <p:sldId id="322" r:id="rId35"/>
    <p:sldId id="321" r:id="rId36"/>
    <p:sldId id="279" r:id="rId37"/>
    <p:sldId id="301" r:id="rId38"/>
    <p:sldId id="289" r:id="rId39"/>
    <p:sldId id="284" r:id="rId40"/>
    <p:sldId id="285" r:id="rId41"/>
    <p:sldId id="28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pf-4" initials="m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995" autoAdjust="0"/>
    <p:restoredTop sz="94604" autoAdjust="0"/>
  </p:normalViewPr>
  <p:slideViewPr>
    <p:cSldViewPr snapToGrid="0">
      <p:cViewPr varScale="1">
        <p:scale>
          <a:sx n="85" d="100"/>
          <a:sy n="85" d="100"/>
        </p:scale>
        <p:origin x="-96" y="-7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-1002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s-Latn-B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5EA97-0061-41E7-BB6C-5A5D73AE8184}" type="datetimeFigureOut">
              <a:rPr lang="bs-Latn-BA" smtClean="0"/>
              <a:t>1.5.2019</a:t>
            </a:fld>
            <a:endParaRPr lang="bs-Latn-B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s-Latn-B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6052C-7D03-44C5-9B59-ABF41F9592D3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238310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6052C-7D03-44C5-9B59-ABF41F9592D3}" type="slidenum">
              <a:rPr lang="bs-Latn-BA" smtClean="0"/>
              <a:t>1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271931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6052C-7D03-44C5-9B59-ABF41F9592D3}" type="slidenum">
              <a:rPr lang="bs-Latn-BA" smtClean="0"/>
              <a:t>2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759353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66F52D-C011-4F4F-963D-C8CDDB7AA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35A58CA-B3E5-4F94-A46C-7F50CE11A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58B3BE-3FA8-49A2-8042-901ACE7C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30845-AAC1-4D09-90D8-B6CFB88287B9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0D3C30-2D4C-4A2F-8046-7C8375D47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5CE2D4-B44C-4A0C-A814-BA7FE6EC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88A4C-F5FA-413C-A68B-DFBB6AB28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4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6909C-F909-4E49-918E-FF63837C3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D30A15F-0A4A-412C-A9C8-34B48DD62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F128DA-6493-4454-A67D-16147BC95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30845-AAC1-4D09-90D8-B6CFB88287B9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2E39EF-A02D-423C-9D44-92788E266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28DC8E-4AC1-469C-9338-F8613506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88A4C-F5FA-413C-A68B-DFBB6AB28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3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B89ACCE-C608-404F-A7BE-2EA20DBAF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3A7B6C-4AF0-4BD1-8606-63291DC43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24FAB0-5518-47EE-8EBA-F6BC02AE1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30845-AAC1-4D09-90D8-B6CFB88287B9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D3BDC3-28B5-4A07-8019-CA4B981C5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2B23EB-6D12-4F63-A9E4-FB44F6B68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88A4C-F5FA-413C-A68B-DFBB6AB28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0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CEA7BD-7172-4DC6-A178-E3575C9B3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7B38D8-58ED-4652-BB18-26A3B6154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B21DC6-C30E-43F2-9425-94BB4C4DF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30845-AAC1-4D09-90D8-B6CFB88287B9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805CE8-B07E-42FC-816C-4F7063B90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E22838-0A48-4DBA-99D0-C5EE20842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88A4C-F5FA-413C-A68B-DFBB6AB28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0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BAFD44-6256-4AB8-9FC1-73E170462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B07209-9107-4DDC-A644-697B7C183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DB3F3D-DA60-416C-83A9-7EE58B7A1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30845-AAC1-4D09-90D8-B6CFB88287B9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FF3468-84C5-407C-A631-3F6C3E6CA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D499C6-A2CE-42E3-BFC2-17CA94AB7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88A4C-F5FA-413C-A68B-DFBB6AB28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1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92B2FF-F0BB-4B52-97BA-71A3F9DA9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D9CCC4-78BF-49CB-AB90-984915DC7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B3A0AD2-BA56-4083-98AA-84F5C8B52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B6A244-25F8-4EEB-9F56-881770190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30845-AAC1-4D09-90D8-B6CFB88287B9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BB8185-470A-4FE8-83B0-6CD4905C5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13EB62D-0F5D-473C-AEAD-739BA2A3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88A4C-F5FA-413C-A68B-DFBB6AB28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9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66F573-4670-4426-A575-C02115136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468854-B158-4407-93D8-DF8C44A72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DC3EB09-3168-4D10-8207-3F7A650B6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296F49C-A0F6-4E9D-91FE-3F8AA77254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48691D5-3BA2-43C1-89A1-899E719612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88CB0A2-2F09-4B9F-91AB-26DB8AB59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30845-AAC1-4D09-90D8-B6CFB88287B9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6629B2F-A07A-4549-A1D3-2E861B40A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0A6814A-22EA-4EAC-95C7-F20858A4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88A4C-F5FA-413C-A68B-DFBB6AB28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9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E5D52D-A4CE-4168-89A6-7D683BBED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0D3897C-A607-4545-BE4E-105088AD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30845-AAC1-4D09-90D8-B6CFB88287B9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4935398-76E3-4663-971A-B6C7AA74E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E0F8E26-8D12-4D27-A12E-9DD6D676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88A4C-F5FA-413C-A68B-DFBB6AB28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4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F2FEA5D-7A82-4CE7-8D15-A6952196D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30845-AAC1-4D09-90D8-B6CFB88287B9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49DD806-26C1-41C6-849B-AF65B200B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4EF330C-21FB-4D9F-8228-7C29CFBBD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88A4C-F5FA-413C-A68B-DFBB6AB28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661016-A729-4D97-B06B-2D9959385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8D1E7C-8102-49F0-9575-787F9B3F9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675D40F-561C-4C3B-9E37-2844F3BBD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47FAB3-4E99-450A-A0AE-90F616A3D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30845-AAC1-4D09-90D8-B6CFB88287B9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5BBEAA-1EC9-426F-B150-EBDE46EE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ED6AC7-397A-4DF5-9F64-94DE5392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88A4C-F5FA-413C-A68B-DFBB6AB28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8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23071E-4A02-41A8-9126-6C95B3CF1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361911C-6D82-479A-9F89-8A65D6D19D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B9158BA-F149-4AD5-A63A-518712A40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8AE982-33EE-4894-9E43-10BF191F2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30845-AAC1-4D09-90D8-B6CFB88287B9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27291E-E810-4E3D-B8B4-7AFDAA6F3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7A7AD4-6CE7-4D6A-8AB5-1D07BFA81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88A4C-F5FA-413C-A68B-DFBB6AB28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C0C3FD-9519-46D4-8CB5-FF0F1DF88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13187E7-B6A2-48E2-A92B-52D685E87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CAC16B-064A-4591-A933-282DAF6413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30845-AAC1-4D09-90D8-B6CFB88287B9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5CADBC-1759-4FA9-A92E-85BA92D07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9BC0DE-8BDE-426E-8AD0-DA8E5952F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88A4C-F5FA-413C-A68B-DFBB6AB28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05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739" y="716354"/>
            <a:ext cx="7087827" cy="27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566" y="3757154"/>
            <a:ext cx="6840000" cy="167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8" y="532558"/>
            <a:ext cx="1660893" cy="11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23" y="2021856"/>
            <a:ext cx="2124000" cy="42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80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pf-4\AppData\Local\Temp\Rar$DIa6332.38533\slide08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" y="424070"/>
            <a:ext cx="11476383" cy="6082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056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pf-4\AppData\Local\Temp\Rar$DIa6332.43111\slide03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44557"/>
            <a:ext cx="11622157" cy="6135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054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9" y="198533"/>
            <a:ext cx="11746186" cy="6493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84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pf-4\AppData\Local\Temp\Rar$DIa6332.40657\slide02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2" y="251791"/>
            <a:ext cx="11569148" cy="62285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60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pf-4\AppData\Local\Temp\Rar$DIa6332.45699\slide03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2" y="371061"/>
            <a:ext cx="11542644" cy="6135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418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pf-4\AppData\Local\Temp\Rar$DIa6332.48372\slide03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1" y="331304"/>
            <a:ext cx="11582400" cy="6255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765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pf-4\AppData\Local\Temp\Rar$DIa6332.13416\slide06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1" y="609600"/>
            <a:ext cx="11476382" cy="58309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107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pf-4\AppData\Local\Temp\Rar$DIa6332.3175\slide04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3" y="410816"/>
            <a:ext cx="11489635" cy="6122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321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pf-4\AppData\Local\Temp\Rar$DIa6332.5547\slide05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1" y="371061"/>
            <a:ext cx="11555896" cy="6109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040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pf-4\AppData\Local\Temp\Rar$DIa6332.8305\slide05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73" y="318052"/>
            <a:ext cx="11489635" cy="6241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16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DB9EF0-C0ED-4876-BB6A-9D99C2EAC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20885"/>
            <a:ext cx="10515600" cy="881595"/>
          </a:xfrm>
        </p:spPr>
        <p:txBody>
          <a:bodyPr>
            <a:noAutofit/>
          </a:bodyPr>
          <a:lstStyle/>
          <a:p>
            <a:pPr algn="ctr"/>
            <a:r>
              <a:rPr lang="bs-Latn-BA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que Olive"/>
              </a:rPr>
              <a:t/>
            </a:r>
            <a:br>
              <a:rPr lang="bs-Latn-BA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que Olive"/>
              </a:rPr>
            </a:br>
            <a:r>
              <a:rPr lang="bs-Latn-BA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que Olive"/>
              </a:rPr>
              <a:t/>
            </a:r>
            <a:br>
              <a:rPr lang="bs-Latn-BA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que Olive"/>
              </a:rPr>
            </a:br>
            <a:r>
              <a:rPr lang="en-U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que Olive"/>
              </a:rPr>
              <a:t>SKP</a:t>
            </a:r>
            <a:r>
              <a:rPr lang="bs-Latn-BA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que Olive"/>
              </a:rPr>
              <a:t> </a:t>
            </a:r>
            <a:r>
              <a:rPr lang="en-U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que Olive"/>
              </a:rPr>
              <a:t> </a:t>
            </a:r>
            <a:r>
              <a:rPr lang="bs-Latn-BA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que Olive"/>
              </a:rPr>
              <a:t> </a:t>
            </a:r>
            <a:r>
              <a:rPr lang="sr-Latn-R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V A Š A  P R I L I K A</a:t>
            </a:r>
            <a:r>
              <a:rPr lang="sr-Latn-RS" dirty="0" smtClean="0">
                <a:latin typeface="Brush Script MT" panose="03060802040406070304" pitchFamily="66" charset="0"/>
              </a:rPr>
              <a:t/>
            </a:r>
            <a:br>
              <a:rPr lang="sr-Latn-RS" dirty="0" smtClean="0">
                <a:latin typeface="Brush Script MT" panose="03060802040406070304" pitchFamily="66" charset="0"/>
              </a:rPr>
            </a:b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Latn-RS" sz="3600" b="1" i="1" dirty="0" smtClean="0">
                <a:solidFill>
                  <a:srgbClr val="0070C0"/>
                </a:solidFill>
              </a:rPr>
              <a:t>Promocijom</a:t>
            </a:r>
            <a:r>
              <a:rPr lang="sr-Latn-RS" sz="3600" b="1" i="1" dirty="0">
                <a:solidFill>
                  <a:srgbClr val="0070C0"/>
                </a:solidFill>
              </a:rPr>
              <a:t>, komunikacijom i umrežavanjem </a:t>
            </a:r>
            <a:r>
              <a:rPr lang="sr-Latn-RS" sz="3600" b="1" i="1" dirty="0" smtClean="0">
                <a:solidFill>
                  <a:srgbClr val="0070C0"/>
                </a:solidFill>
              </a:rPr>
              <a:t/>
            </a:r>
            <a:br>
              <a:rPr lang="sr-Latn-RS" sz="3600" b="1" i="1" dirty="0" smtClean="0">
                <a:solidFill>
                  <a:srgbClr val="0070C0"/>
                </a:solidFill>
              </a:rPr>
            </a:br>
            <a:r>
              <a:rPr lang="sr-Latn-RS" sz="3600" b="1" i="1" dirty="0" smtClean="0">
                <a:solidFill>
                  <a:srgbClr val="0070C0"/>
                </a:solidFill>
              </a:rPr>
              <a:t>do </a:t>
            </a:r>
            <a:r>
              <a:rPr lang="sr-Latn-RS" sz="3600" b="1" i="1" dirty="0">
                <a:solidFill>
                  <a:srgbClr val="0070C0"/>
                </a:solidFill>
              </a:rPr>
              <a:t>uspješnijeg poslovanja </a:t>
            </a:r>
            <a:r>
              <a:rPr lang="sr-Latn-RS" i="1" dirty="0" smtClean="0"/>
              <a:t/>
            </a:r>
            <a:br>
              <a:rPr lang="sr-Latn-RS" i="1" dirty="0" smtClean="0"/>
            </a:br>
            <a:r>
              <a:rPr lang="sr-Latn-RS" sz="1200" i="1" dirty="0" smtClean="0"/>
              <a:t/>
            </a:r>
            <a:br>
              <a:rPr lang="sr-Latn-RS" sz="1200" i="1" dirty="0" smtClean="0"/>
            </a:br>
            <a:r>
              <a:rPr lang="sr-Latn-RS" sz="1200" i="1" dirty="0"/>
              <a:t/>
            </a:r>
            <a:br>
              <a:rPr lang="sr-Latn-RS" sz="1200" i="1" dirty="0"/>
            </a:br>
            <a:r>
              <a:rPr lang="sr-Latn-R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sr-Latn-R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susret Svjetskom kongresu poduzetnika </a:t>
            </a:r>
            <a:r>
              <a:rPr lang="sr-Latn-R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sr-Latn-R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Sjeverna Makedonija - Skopje 2019.  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tique Olive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9131"/>
          <a:stretch/>
        </p:blipFill>
        <p:spPr bwMode="auto">
          <a:xfrm>
            <a:off x="1813560" y="342453"/>
            <a:ext cx="9000000" cy="160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5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pf-4\AppData\Local\Temp\Rar$DIa6332.11027\slide05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1" y="371060"/>
            <a:ext cx="11542643" cy="6188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69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pf-4\AppData\Local\Temp\Rar$DIa6332.3110\slide09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" y="344556"/>
            <a:ext cx="11502887" cy="62152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255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pf-4\AppData\Local\Temp\Rar$DIa6332.18001\slide06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3" y="318052"/>
            <a:ext cx="11555896" cy="6255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15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373" y="1222147"/>
            <a:ext cx="5076000" cy="415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43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bs-Latn-BA" sz="4800" b="1" dirty="0" smtClean="0"/>
              <a:t/>
            </a:r>
            <a:br>
              <a:rPr lang="bs-Latn-BA" sz="4800" b="1" dirty="0" smtClean="0"/>
            </a:br>
            <a:r>
              <a:rPr lang="bs-Latn-BA" sz="4800" b="1" dirty="0" smtClean="0"/>
              <a:t/>
            </a:r>
            <a:br>
              <a:rPr lang="bs-Latn-BA" sz="4800" b="1" dirty="0" smtClean="0"/>
            </a:br>
            <a:r>
              <a:rPr lang="bs-Latn-BA" sz="6000" b="1" dirty="0" smtClean="0">
                <a:solidFill>
                  <a:srgbClr val="0070C0"/>
                </a:solidFill>
              </a:rPr>
              <a:t>Prva Aleja poduzetnika u svijetu </a:t>
            </a:r>
            <a:r>
              <a:rPr lang="bs-Latn-BA" dirty="0" smtClean="0"/>
              <a:t/>
            </a:r>
            <a:br>
              <a:rPr lang="bs-Latn-BA" dirty="0" smtClean="0"/>
            </a:br>
            <a:r>
              <a:rPr lang="bs-Latn-BA" sz="2400" dirty="0" smtClean="0"/>
              <a:t/>
            </a:r>
            <a:br>
              <a:rPr lang="bs-Latn-BA" sz="2400" dirty="0" smtClean="0"/>
            </a:br>
            <a:r>
              <a:rPr lang="bs-Latn-BA" sz="2700" dirty="0" smtClean="0">
                <a:solidFill>
                  <a:srgbClr val="002060"/>
                </a:solidFill>
              </a:rPr>
              <a:t>(Hrvatska, grad Sveta Nedelja, </a:t>
            </a:r>
            <a:br>
              <a:rPr lang="bs-Latn-BA" sz="2700" dirty="0" smtClean="0">
                <a:solidFill>
                  <a:srgbClr val="002060"/>
                </a:solidFill>
              </a:rPr>
            </a:br>
            <a:r>
              <a:rPr lang="bs-Latn-BA" sz="2700" dirty="0" smtClean="0">
                <a:solidFill>
                  <a:srgbClr val="002060"/>
                </a:solidFill>
              </a:rPr>
              <a:t>6.12.2019.) </a:t>
            </a:r>
            <a:endParaRPr lang="bs-Latn-BA" sz="2700" dirty="0">
              <a:solidFill>
                <a:srgbClr val="002060"/>
              </a:solidFill>
            </a:endParaRPr>
          </a:p>
        </p:txBody>
      </p:sp>
      <p:pic>
        <p:nvPicPr>
          <p:cNvPr id="6" name="Picture 5" descr="C:\Users\mpf-4\Downloads\Svjetski_Kongres_Poduzetnistva_06_12_2018-736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7" t="20327" r="9644" b="16121"/>
          <a:stretch/>
        </p:blipFill>
        <p:spPr bwMode="auto">
          <a:xfrm>
            <a:off x="408234" y="1630018"/>
            <a:ext cx="6120000" cy="338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562" y="2659747"/>
            <a:ext cx="5797798" cy="3743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25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1721" y="609600"/>
            <a:ext cx="946205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bs-Latn-BA" sz="4000" b="1" dirty="0" smtClean="0">
              <a:solidFill>
                <a:srgbClr val="002060"/>
              </a:solidFill>
              <a:latin typeface="Ebrima"/>
              <a:ea typeface="Calibri"/>
            </a:endParaRPr>
          </a:p>
          <a:p>
            <a:pPr algn="ctr">
              <a:spcAft>
                <a:spcPts val="0"/>
              </a:spcAft>
            </a:pPr>
            <a:r>
              <a:rPr lang="bs-Latn-BA" sz="4000" b="1" dirty="0" smtClean="0">
                <a:solidFill>
                  <a:srgbClr val="C00000"/>
                </a:solidFill>
                <a:latin typeface="Ebrima"/>
                <a:ea typeface="Calibri"/>
              </a:rPr>
              <a:t>DEKLARACIJA</a:t>
            </a:r>
            <a:endParaRPr lang="bs-Latn-BA" sz="4000" dirty="0">
              <a:solidFill>
                <a:srgbClr val="C00000"/>
              </a:solidFill>
            </a:endParaRPr>
          </a:p>
          <a:p>
            <a:pPr algn="ctr"/>
            <a:r>
              <a:rPr lang="bs-Latn-BA" sz="4000" kern="1400" spc="25" dirty="0">
                <a:solidFill>
                  <a:srgbClr val="C00000"/>
                </a:solidFill>
                <a:latin typeface="Ebrima"/>
                <a:ea typeface="Calibri"/>
                <a:cs typeface="Times New Roman"/>
              </a:rPr>
              <a:t>SVJETSKOG KONGRESA PODUZETNIKA </a:t>
            </a:r>
            <a:r>
              <a:rPr lang="bs-Latn-BA" sz="4000" b="1" i="1" kern="1400" spc="25" dirty="0">
                <a:solidFill>
                  <a:srgbClr val="C00000"/>
                </a:solidFill>
                <a:latin typeface="Ebrima"/>
                <a:ea typeface="Calibri"/>
                <a:cs typeface="Times New Roman"/>
              </a:rPr>
              <a:t>ULOGA PODUZETNIŠTVA U GLOBALNOM RAZVOJU</a:t>
            </a:r>
            <a:endParaRPr lang="bs-Latn-BA" sz="4000" dirty="0">
              <a:solidFill>
                <a:srgbClr val="C0000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173" y="4534589"/>
            <a:ext cx="6480000" cy="1158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0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808922"/>
          </a:xfrm>
        </p:spPr>
        <p:txBody>
          <a:bodyPr>
            <a:noAutofit/>
          </a:bodyPr>
          <a:lstStyle/>
          <a:p>
            <a:r>
              <a:rPr lang="bs-Latn-BA" sz="2400" dirty="0" smtClean="0">
                <a:solidFill>
                  <a:srgbClr val="0070C0"/>
                </a:solidFill>
              </a:rPr>
              <a:t/>
            </a:r>
            <a:br>
              <a:rPr lang="bs-Latn-BA" sz="2400" dirty="0" smtClean="0">
                <a:solidFill>
                  <a:srgbClr val="0070C0"/>
                </a:solidFill>
              </a:rPr>
            </a:br>
            <a:r>
              <a:rPr lang="bs-Latn-BA" sz="2400" dirty="0" smtClean="0">
                <a:solidFill>
                  <a:srgbClr val="0070C0"/>
                </a:solidFill>
              </a:rPr>
              <a:t>Svjetski </a:t>
            </a:r>
            <a:r>
              <a:rPr lang="bs-Latn-BA" sz="2400" dirty="0">
                <a:solidFill>
                  <a:srgbClr val="0070C0"/>
                </a:solidFill>
              </a:rPr>
              <a:t>kongres poduzetnika dodijelio papi Franji visoko priznanje Kongresa </a:t>
            </a:r>
            <a:r>
              <a:rPr lang="bs-Latn-BA" sz="2400" dirty="0" smtClean="0">
                <a:solidFill>
                  <a:srgbClr val="0070C0"/>
                </a:solidFill>
              </a:rPr>
              <a:t/>
            </a:r>
            <a:br>
              <a:rPr lang="bs-Latn-BA" sz="2400" dirty="0" smtClean="0">
                <a:solidFill>
                  <a:srgbClr val="0070C0"/>
                </a:solidFill>
              </a:rPr>
            </a:br>
            <a:r>
              <a:rPr lang="bs-Latn-BA" sz="2400" dirty="0" smtClean="0">
                <a:solidFill>
                  <a:srgbClr val="0070C0"/>
                </a:solidFill>
              </a:rPr>
              <a:t>„</a:t>
            </a:r>
            <a:r>
              <a:rPr lang="bs-Latn-BA" sz="2400" i="1" dirty="0">
                <a:solidFill>
                  <a:srgbClr val="0070C0"/>
                </a:solidFill>
              </a:rPr>
              <a:t>za neumorno zagovaranje pravde i jednakosti u svijetu</a:t>
            </a:r>
            <a:r>
              <a:rPr lang="bs-Latn-BA" sz="2400" i="1" dirty="0" smtClean="0">
                <a:solidFill>
                  <a:srgbClr val="0070C0"/>
                </a:solidFill>
              </a:rPr>
              <a:t>“</a:t>
            </a:r>
            <a:endParaRPr lang="bs-Latn-BA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478157"/>
            <a:ext cx="3932237" cy="3390830"/>
          </a:xfrm>
        </p:spPr>
        <p:txBody>
          <a:bodyPr>
            <a:normAutofit fontScale="92500" lnSpcReduction="20000"/>
          </a:bodyPr>
          <a:lstStyle/>
          <a:p>
            <a:r>
              <a:rPr lang="bs-Latn-BA" sz="3500" i="1" dirty="0"/>
              <a:t>„Vi imate plemenito zvanje da proizvodite bogatstvo i da svijet učinite boljim za sve. Pozvani ste da budete graditelji općeg dobra i tvorci novoga radnog humanizma</a:t>
            </a:r>
            <a:r>
              <a:rPr lang="bs-Latn-BA" sz="3500" i="1" dirty="0" smtClean="0"/>
              <a:t>“ </a:t>
            </a:r>
          </a:p>
          <a:p>
            <a:r>
              <a:rPr lang="bs-Latn-BA" sz="2200" dirty="0" smtClean="0"/>
              <a:t>istaknuo je papa </a:t>
            </a:r>
            <a:r>
              <a:rPr lang="bs-Latn-BA" sz="2200" dirty="0"/>
              <a:t>jednom </a:t>
            </a:r>
            <a:r>
              <a:rPr lang="bs-Latn-BA" sz="2200" dirty="0" smtClean="0"/>
              <a:t>prigodom obraćajući se poduzetnicima.</a:t>
            </a:r>
            <a:endParaRPr lang="bs-Latn-BA" sz="2200" dirty="0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8" r="7"/>
          <a:stretch/>
        </p:blipFill>
        <p:spPr bwMode="auto">
          <a:xfrm>
            <a:off x="5393572" y="1211534"/>
            <a:ext cx="6300000" cy="396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623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mpf-4\AppData\Local\Microsoft\Windows\Temporary Internet Files\Content.Outlook\7R7YSRTP\Makedonija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748" y="331304"/>
            <a:ext cx="6202017" cy="612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24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pf-4\AppData\Local\Microsoft\Windows\Temporary Internet Files\Content.Outlook\7R7YSRTP\slid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983"/>
            <a:ext cx="12192000" cy="655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6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pf-4\AppData\Local\Microsoft\Windows\Temporary Internet Files\Content.Outlook\7R7YSRTP\slide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983"/>
            <a:ext cx="12192000" cy="647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89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452" y="40488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bs-Latn-BA" sz="36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Tema: „</a:t>
            </a:r>
            <a:r>
              <a:rPr lang="bs-Latn-BA" sz="3600" b="1" dirty="0">
                <a:solidFill>
                  <a:srgbClr val="0070C0"/>
                </a:solidFill>
                <a:latin typeface="Arial Black" panose="020B0A04020102020204" pitchFamily="34" charset="0"/>
              </a:rPr>
              <a:t>PODUZETNIŠTVO </a:t>
            </a:r>
            <a:r>
              <a:rPr lang="bs-Latn-BA" sz="36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– LJUDI. SURADNJA. RAZVOJ. </a:t>
            </a:r>
            <a:r>
              <a:rPr lang="bs-Latn-BA" sz="3600" b="1" dirty="0">
                <a:solidFill>
                  <a:srgbClr val="0070C0"/>
                </a:solidFill>
                <a:latin typeface="Arial Black" panose="020B0A04020102020204" pitchFamily="34" charset="0"/>
              </a:rPr>
              <a:t>SIGURNOST</a:t>
            </a:r>
            <a:r>
              <a:rPr lang="bs-Latn-BA" sz="36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“ </a:t>
            </a:r>
            <a:endParaRPr lang="bs-Latn-BA" sz="36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bs-Latn-BA" b="1" dirty="0" smtClean="0"/>
          </a:p>
          <a:p>
            <a:pPr marL="0" indent="0">
              <a:buNone/>
            </a:pPr>
            <a:r>
              <a:rPr lang="bs-Latn-BA" b="1" dirty="0" smtClean="0"/>
              <a:t>Temeljni </a:t>
            </a:r>
            <a:r>
              <a:rPr lang="bs-Latn-BA" b="1" dirty="0"/>
              <a:t>lajtmotiv </a:t>
            </a:r>
            <a:r>
              <a:rPr lang="bs-Latn-BA" dirty="0"/>
              <a:t>organiziranja </a:t>
            </a:r>
            <a:r>
              <a:rPr lang="bs-Latn-BA" dirty="0" smtClean="0"/>
              <a:t>SKP su </a:t>
            </a:r>
            <a:r>
              <a:rPr lang="bs-Latn-BA" dirty="0"/>
              <a:t>globalni izazovi suvremenog društva: </a:t>
            </a:r>
            <a:endParaRPr lang="bs-Latn-BA" dirty="0" smtClean="0"/>
          </a:p>
          <a:p>
            <a:pPr marL="0" indent="0">
              <a:buNone/>
            </a:pPr>
            <a:r>
              <a:rPr lang="bs-Latn-BA" sz="3200" b="1" dirty="0" smtClean="0">
                <a:solidFill>
                  <a:srgbClr val="C00000"/>
                </a:solidFill>
              </a:rPr>
              <a:t>RATOVI,</a:t>
            </a:r>
            <a:r>
              <a:rPr lang="bs-Latn-BA" sz="3200" b="1" dirty="0" smtClean="0"/>
              <a:t> </a:t>
            </a:r>
            <a:r>
              <a:rPr lang="bs-Latn-BA" sz="3200" b="1" dirty="0" smtClean="0">
                <a:solidFill>
                  <a:srgbClr val="0070C0"/>
                </a:solidFill>
              </a:rPr>
              <a:t>SIROMAŠTVO, </a:t>
            </a:r>
            <a:r>
              <a:rPr lang="bs-Latn-BA" sz="3200" b="1" dirty="0" smtClean="0">
                <a:solidFill>
                  <a:schemeClr val="accent4">
                    <a:lumMod val="50000"/>
                  </a:schemeClr>
                </a:solidFill>
              </a:rPr>
              <a:t>TERORIZAM </a:t>
            </a:r>
            <a:r>
              <a:rPr lang="bs-Latn-BA" sz="3200" dirty="0"/>
              <a:t>i</a:t>
            </a:r>
            <a:r>
              <a:rPr lang="bs-Latn-BA" sz="3200" dirty="0" smtClean="0"/>
              <a:t> </a:t>
            </a:r>
            <a:r>
              <a:rPr lang="bs-Latn-BA" sz="3200" b="1" dirty="0" smtClean="0">
                <a:solidFill>
                  <a:srgbClr val="00B050"/>
                </a:solidFill>
              </a:rPr>
              <a:t>UGROŽAVANJE PLANETE,  </a:t>
            </a:r>
          </a:p>
          <a:p>
            <a:pPr marL="0" indent="0">
              <a:buNone/>
            </a:pPr>
            <a:r>
              <a:rPr lang="bs-Latn-BA" i="1" dirty="0" smtClean="0"/>
              <a:t>te </a:t>
            </a:r>
            <a:r>
              <a:rPr lang="bs-Latn-BA" i="1" dirty="0"/>
              <a:t>zalaganje za </a:t>
            </a:r>
            <a:endParaRPr lang="bs-Latn-BA" i="1" dirty="0" smtClean="0"/>
          </a:p>
          <a:p>
            <a:pPr marL="0" indent="0">
              <a:buNone/>
            </a:pPr>
            <a:r>
              <a:rPr lang="bs-Latn-BA" sz="3200" b="1" dirty="0" smtClean="0">
                <a:solidFill>
                  <a:srgbClr val="C00000"/>
                </a:solidFill>
              </a:rPr>
              <a:t>RAVNOMJERAN,</a:t>
            </a:r>
            <a:r>
              <a:rPr lang="bs-Latn-BA" sz="3200" b="1" dirty="0" smtClean="0"/>
              <a:t> </a:t>
            </a:r>
            <a:r>
              <a:rPr lang="bs-Latn-BA" sz="3200" b="1" dirty="0" smtClean="0">
                <a:solidFill>
                  <a:srgbClr val="0070C0"/>
                </a:solidFill>
              </a:rPr>
              <a:t>RAVNOPRAVAN,  </a:t>
            </a:r>
            <a:r>
              <a:rPr lang="bs-Latn-BA" sz="3200" b="1" dirty="0" smtClean="0">
                <a:solidFill>
                  <a:srgbClr val="7030A0"/>
                </a:solidFill>
              </a:rPr>
              <a:t>ODRŽIV </a:t>
            </a:r>
            <a:r>
              <a:rPr lang="bs-Latn-BA" sz="3200" dirty="0"/>
              <a:t>i</a:t>
            </a:r>
            <a:r>
              <a:rPr lang="bs-Latn-BA" sz="3200" dirty="0" smtClean="0"/>
              <a:t> </a:t>
            </a:r>
            <a:r>
              <a:rPr lang="bs-Latn-BA" sz="3200" b="1" dirty="0" smtClean="0">
                <a:solidFill>
                  <a:srgbClr val="00B050"/>
                </a:solidFill>
              </a:rPr>
              <a:t>URAVNOTEŽEN RAZVOJ. </a:t>
            </a:r>
            <a:endParaRPr lang="bs-Latn-BA" sz="3200" b="1" dirty="0">
              <a:solidFill>
                <a:srgbClr val="00B05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0556" y="1828799"/>
            <a:ext cx="5088835" cy="43481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endParaRPr lang="bs-Latn-BA" sz="4200" b="1" dirty="0" smtClean="0"/>
          </a:p>
          <a:p>
            <a:pPr marL="0" indent="0" algn="r">
              <a:buNone/>
            </a:pPr>
            <a:r>
              <a:rPr lang="bs-Latn-BA" sz="4200" b="1" dirty="0" smtClean="0"/>
              <a:t>Opći </a:t>
            </a:r>
            <a:r>
              <a:rPr lang="bs-Latn-BA" sz="4200" b="1" dirty="0"/>
              <a:t>cilj </a:t>
            </a:r>
            <a:r>
              <a:rPr lang="bs-Latn-BA" sz="4200" dirty="0" smtClean="0"/>
              <a:t>SKP: </a:t>
            </a:r>
          </a:p>
          <a:p>
            <a:pPr marL="0" indent="0" algn="r">
              <a:buNone/>
            </a:pPr>
            <a:endParaRPr lang="bs-Latn-BA" sz="1200" b="1" dirty="0" smtClean="0"/>
          </a:p>
          <a:p>
            <a:pPr marL="0" indent="0" algn="r">
              <a:buNone/>
            </a:pPr>
            <a:endParaRPr lang="bs-Latn-BA" sz="1200" b="1" dirty="0"/>
          </a:p>
          <a:p>
            <a:pPr marL="0" indent="0" algn="r">
              <a:buNone/>
            </a:pPr>
            <a:r>
              <a:rPr lang="bs-Latn-BA" sz="4800" b="1" dirty="0" smtClean="0"/>
              <a:t>promocija </a:t>
            </a:r>
            <a:r>
              <a:rPr lang="bs-Latn-BA" sz="4800" b="1" dirty="0"/>
              <a:t>poduzetničkog duha, </a:t>
            </a:r>
            <a:r>
              <a:rPr lang="bs-Latn-BA" sz="4800" b="1" dirty="0" smtClean="0"/>
              <a:t>kulture</a:t>
            </a:r>
            <a:r>
              <a:rPr lang="bs-Latn-BA" sz="4800" b="1" dirty="0"/>
              <a:t>, </a:t>
            </a:r>
            <a:r>
              <a:rPr lang="bs-Latn-BA" sz="4800" b="1" dirty="0" smtClean="0"/>
              <a:t>svrhe </a:t>
            </a:r>
            <a:r>
              <a:rPr lang="bs-Latn-BA" sz="4800" dirty="0" smtClean="0"/>
              <a:t>i</a:t>
            </a:r>
            <a:r>
              <a:rPr lang="bs-Latn-BA" sz="4800" b="1" dirty="0"/>
              <a:t> </a:t>
            </a:r>
            <a:r>
              <a:rPr lang="bs-Latn-BA" sz="4800" b="1" dirty="0" smtClean="0"/>
              <a:t>značaja </a:t>
            </a:r>
            <a:r>
              <a:rPr lang="bs-Latn-BA" sz="4800" b="1" dirty="0"/>
              <a:t>poduzetništva. </a:t>
            </a:r>
          </a:p>
        </p:txBody>
      </p:sp>
    </p:spTree>
    <p:extLst>
      <p:ext uri="{BB962C8B-B14F-4D97-AF65-F5344CB8AC3E}">
        <p14:creationId xmlns:p14="http://schemas.microsoft.com/office/powerpoint/2010/main" val="221992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87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557" y="474345"/>
            <a:ext cx="11542642" cy="59554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01700" indent="-358775" algn="ctr"/>
            <a:endParaRPr lang="bs-Latn-BA" sz="2400" b="1" dirty="0" smtClean="0"/>
          </a:p>
          <a:p>
            <a:pPr marL="901700" indent="-358775" algn="ctr"/>
            <a:r>
              <a:rPr lang="vi-VN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POSEBNI CILJEVI SKP </a:t>
            </a:r>
            <a:r>
              <a:rPr lang="bs-Latn-BA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SJEVERNA </a:t>
            </a:r>
            <a:r>
              <a:rPr lang="vi-VN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MAKEDONIJA 2019</a:t>
            </a:r>
            <a:r>
              <a:rPr lang="vi-VN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. </a:t>
            </a:r>
          </a:p>
          <a:p>
            <a:pPr marL="901700" indent="-358775"/>
            <a:endParaRPr lang="vi-VN" sz="2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616075" indent="-449263">
              <a:buFont typeface="+mj-lt"/>
              <a:buAutoNum type="arabicPeriod"/>
            </a:pPr>
            <a:r>
              <a:rPr lang="vi-VN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Doprinijeti 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</a:rPr>
              <a:t>unaprjeđenju regionalne suradnje sa posebnim osvrtom na osnaživanje gospodarskih i ekonomskih veza. </a:t>
            </a:r>
          </a:p>
          <a:p>
            <a:pPr marL="1616075" indent="-449263">
              <a:buFont typeface="+mj-lt"/>
              <a:buAutoNum type="arabicPeriod"/>
            </a:pPr>
            <a:endParaRPr lang="vi-VN" sz="1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616075" indent="-449263">
              <a:buFont typeface="+mj-lt"/>
              <a:buAutoNum type="arabicPeriod"/>
            </a:pPr>
            <a:r>
              <a:rPr lang="vi-VN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Promovirati 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</a:rPr>
              <a:t>investicijske potencijale za privlačenje stranih ali i domaćih  investicija u Sjevernoj Makedoniji. </a:t>
            </a:r>
          </a:p>
          <a:p>
            <a:pPr marL="1616075" indent="-449263">
              <a:buFont typeface="+mj-lt"/>
              <a:buAutoNum type="arabicPeriod"/>
            </a:pPr>
            <a:endParaRPr lang="vi-VN" sz="1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616075" indent="-449263">
              <a:buFont typeface="+mj-lt"/>
              <a:buAutoNum type="arabicPeriod"/>
            </a:pPr>
            <a:r>
              <a:rPr lang="vi-VN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Doprinijeti 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</a:rPr>
              <a:t>realizaciji Odluke Vlade Republike Makedonije o strateškim prioritetima Vlade za 2019. </a:t>
            </a:r>
            <a:r>
              <a:rPr lang="vi-VN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godinu</a:t>
            </a:r>
            <a:r>
              <a:rPr lang="bs-Latn-BA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vi-VN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(br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</a:rPr>
              <a:t>. 84/2018 od 9.5.2018.) fokusirajući se na prioritete 1 i 5 kojima se želi unaprijediti poduzetništvo, ekonomija i obrazovanje. </a:t>
            </a:r>
          </a:p>
          <a:p>
            <a:pPr marL="1616075" indent="-449263">
              <a:buFont typeface="+mj-lt"/>
              <a:buAutoNum type="arabicPeriod"/>
            </a:pPr>
            <a:endParaRPr lang="vi-VN" sz="1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616075" indent="-449263">
              <a:buFont typeface="+mj-lt"/>
              <a:buAutoNum type="arabicPeriod"/>
            </a:pPr>
            <a:r>
              <a:rPr lang="vi-VN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Doprinijeti 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</a:rPr>
              <a:t>osnaživanju suradnje kompanija, sveučilišta, instituta i tržišta rada. </a:t>
            </a:r>
          </a:p>
          <a:p>
            <a:pPr marL="1616075" indent="-449263">
              <a:buFont typeface="+mj-lt"/>
              <a:buAutoNum type="arabicPeriod"/>
            </a:pPr>
            <a:endParaRPr lang="vi-VN" sz="1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616075" indent="-449263">
              <a:buFont typeface="+mj-lt"/>
              <a:buAutoNum type="arabicPeriod"/>
            </a:pPr>
            <a:r>
              <a:rPr lang="vi-VN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Doprinijeti 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</a:rPr>
              <a:t>unaprjeđenju poduzetničkog ekosistema u Sjevernoj Makedoniji. </a:t>
            </a:r>
            <a:endParaRPr lang="bs-Latn-BA" sz="11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616075" indent="-449263">
              <a:buFont typeface="+mj-lt"/>
              <a:buAutoNum type="arabicPeriod"/>
            </a:pPr>
            <a:endParaRPr lang="bs-Latn-BA" sz="1100" dirty="0" smtClean="0"/>
          </a:p>
        </p:txBody>
      </p:sp>
    </p:spTree>
    <p:extLst>
      <p:ext uri="{BB962C8B-B14F-4D97-AF65-F5344CB8AC3E}">
        <p14:creationId xmlns:p14="http://schemas.microsoft.com/office/powerpoint/2010/main" val="313775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7323" y="490330"/>
            <a:ext cx="11502886" cy="60631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hr-HR" sz="1200" b="1" dirty="0" smtClean="0">
              <a:solidFill>
                <a:srgbClr val="0070C0"/>
              </a:solidFill>
            </a:endParaRPr>
          </a:p>
          <a:p>
            <a:pPr algn="ctr"/>
            <a:r>
              <a:rPr lang="hr-HR" sz="3600" b="1" dirty="0" smtClean="0">
                <a:solidFill>
                  <a:srgbClr val="002060"/>
                </a:solidFill>
              </a:rPr>
              <a:t>OPERATIVNI CILJEVI SKP SJEVERNA MAKEDONIJA 2019. </a:t>
            </a:r>
          </a:p>
          <a:p>
            <a:endParaRPr lang="bs-Latn-BA" sz="2000" dirty="0">
              <a:solidFill>
                <a:srgbClr val="002060"/>
              </a:solidFill>
            </a:endParaRPr>
          </a:p>
          <a:p>
            <a:pPr marL="709613" lvl="0" indent="-352425">
              <a:buFont typeface="+mj-lt"/>
              <a:buAutoNum type="arabicPeriod"/>
            </a:pPr>
            <a:r>
              <a:rPr lang="hr-HR" sz="2400" dirty="0">
                <a:solidFill>
                  <a:srgbClr val="002060"/>
                </a:solidFill>
              </a:rPr>
              <a:t>Sudjelovanje </a:t>
            </a:r>
            <a:r>
              <a:rPr lang="hr-HR" sz="2400" b="1" dirty="0">
                <a:solidFill>
                  <a:srgbClr val="002060"/>
                </a:solidFill>
              </a:rPr>
              <a:t>800 sudionika </a:t>
            </a:r>
            <a:r>
              <a:rPr lang="hr-HR" sz="2400" dirty="0">
                <a:solidFill>
                  <a:srgbClr val="002060"/>
                </a:solidFill>
              </a:rPr>
              <a:t>iz </a:t>
            </a:r>
            <a:r>
              <a:rPr lang="hr-HR" sz="2400" b="1" dirty="0">
                <a:solidFill>
                  <a:srgbClr val="002060"/>
                </a:solidFill>
              </a:rPr>
              <a:t>20 </a:t>
            </a:r>
            <a:r>
              <a:rPr lang="hr-HR" sz="2400" b="1" dirty="0" smtClean="0">
                <a:solidFill>
                  <a:srgbClr val="002060"/>
                </a:solidFill>
              </a:rPr>
              <a:t>zemalja</a:t>
            </a:r>
          </a:p>
          <a:p>
            <a:pPr marL="709613" lvl="0" indent="-352425">
              <a:buFont typeface="+mj-lt"/>
              <a:buAutoNum type="arabicPeriod"/>
            </a:pPr>
            <a:endParaRPr lang="hr-HR" sz="1200" dirty="0" smtClean="0">
              <a:solidFill>
                <a:srgbClr val="002060"/>
              </a:solidFill>
            </a:endParaRPr>
          </a:p>
          <a:p>
            <a:pPr marL="709613" lvl="0" indent="-352425">
              <a:buFont typeface="+mj-lt"/>
              <a:buAutoNum type="arabicPeriod"/>
            </a:pPr>
            <a:r>
              <a:rPr lang="hr-HR" sz="2400" dirty="0" smtClean="0">
                <a:solidFill>
                  <a:srgbClr val="002060"/>
                </a:solidFill>
              </a:rPr>
              <a:t>Sudjelovanje </a:t>
            </a:r>
            <a:r>
              <a:rPr lang="hr-HR" sz="2400" dirty="0">
                <a:solidFill>
                  <a:srgbClr val="002060"/>
                </a:solidFill>
              </a:rPr>
              <a:t>povjerenika Europske komisije nadležnih za ekonomske resore </a:t>
            </a:r>
            <a:r>
              <a:rPr lang="hr-HR" sz="2400" dirty="0" smtClean="0">
                <a:solidFill>
                  <a:srgbClr val="002060"/>
                </a:solidFill>
              </a:rPr>
              <a:t>te </a:t>
            </a:r>
            <a:r>
              <a:rPr lang="hr-HR" sz="2400" dirty="0">
                <a:solidFill>
                  <a:srgbClr val="002060"/>
                </a:solidFill>
              </a:rPr>
              <a:t>predstavnika značajnijih globalnih asocijacija: Ujedinjenih naroda, Svjetske banke, Međunarodnog monetarnog fonda,  Europske banke za obnovu i razvoj i </a:t>
            </a:r>
            <a:r>
              <a:rPr lang="hr-HR" sz="2400" dirty="0" smtClean="0">
                <a:solidFill>
                  <a:srgbClr val="002060"/>
                </a:solidFill>
              </a:rPr>
              <a:t>drugih, kao i premijera i ministara za ekonomiju zemalja sudionica Kongresa. </a:t>
            </a:r>
          </a:p>
          <a:p>
            <a:pPr marL="709613" lvl="0" indent="-352425">
              <a:buFont typeface="+mj-lt"/>
              <a:buAutoNum type="arabicPeriod"/>
            </a:pPr>
            <a:endParaRPr lang="hr-HR" sz="1200" dirty="0" smtClean="0">
              <a:solidFill>
                <a:srgbClr val="002060"/>
              </a:solidFill>
            </a:endParaRPr>
          </a:p>
          <a:p>
            <a:pPr marL="709613" lvl="0" indent="-352425">
              <a:buFont typeface="+mj-lt"/>
              <a:buAutoNum type="arabicPeriod"/>
            </a:pPr>
            <a:r>
              <a:rPr lang="hr-HR" sz="2400" dirty="0" smtClean="0">
                <a:solidFill>
                  <a:srgbClr val="002060"/>
                </a:solidFill>
              </a:rPr>
              <a:t>Težnja </a:t>
            </a:r>
            <a:r>
              <a:rPr lang="hr-HR" sz="2400" dirty="0">
                <a:solidFill>
                  <a:srgbClr val="002060"/>
                </a:solidFill>
              </a:rPr>
              <a:t>i provođenje aktivnosti da zemlje sudionice budu: najzanačajniji ekonomski/trgovinski partneri Makedonije (Srbija, Njemačka, Grčka, Bugarska te Italija /izvoz/ i Turska /uvoz/); susjedne zemlje (Albanija); „bliske“ zemlje - zemlje ex Yu (BiH, Crna Gora, Hrvatska, Kosovo, Slovenija); razvijene ekonomije/investitori u Makedoniju (Austrija, Belgija, Kina, Nizozemska, Rusija, SAD, Švicarska i Velika Britanija). Zemlje sudionice SKP Makedonija 2019. mogu biti i druge zainteresirane zemlje</a:t>
            </a:r>
            <a:r>
              <a:rPr lang="hr-HR" sz="2400" dirty="0" smtClean="0">
                <a:solidFill>
                  <a:srgbClr val="002060"/>
                </a:solidFill>
              </a:rPr>
              <a:t>.</a:t>
            </a:r>
          </a:p>
          <a:p>
            <a:pPr lvl="0"/>
            <a:endParaRPr lang="bs-Latn-BA" sz="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9843" y="662609"/>
            <a:ext cx="11224592" cy="58477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hr-HR" sz="1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622300" indent="-357188" algn="ctr"/>
            <a:r>
              <a:rPr lang="hr-HR" sz="3600" b="1" dirty="0" smtClean="0">
                <a:solidFill>
                  <a:schemeClr val="accent2">
                    <a:lumMod val="50000"/>
                  </a:schemeClr>
                </a:solidFill>
              </a:rPr>
              <a:t>POSEBNE INICIJATIVE SKP SJEVERNA MAKEDONIJA 2019.</a:t>
            </a:r>
          </a:p>
          <a:p>
            <a:pPr marL="622300" indent="-357188"/>
            <a:endParaRPr lang="bs-Latn-BA" dirty="0">
              <a:solidFill>
                <a:schemeClr val="accent2">
                  <a:lumMod val="50000"/>
                </a:schemeClr>
              </a:solidFill>
            </a:endParaRPr>
          </a:p>
          <a:p>
            <a:pPr marL="622300" lvl="0" indent="-357188">
              <a:buFont typeface="+mj-lt"/>
              <a:buAutoNum type="arabicPeriod"/>
            </a:pPr>
            <a:r>
              <a:rPr lang="sr-Latn-RS" sz="2800" dirty="0">
                <a:solidFill>
                  <a:schemeClr val="accent2">
                    <a:lumMod val="50000"/>
                  </a:schemeClr>
                </a:solidFill>
              </a:rPr>
              <a:t>Rasprava, unaprjeđenje i promocija Deklaracije </a:t>
            </a:r>
            <a:r>
              <a:rPr lang="sr-Latn-RS" sz="2800" i="1" dirty="0">
                <a:solidFill>
                  <a:schemeClr val="accent2">
                    <a:lumMod val="50000"/>
                  </a:schemeClr>
                </a:solidFill>
              </a:rPr>
              <a:t>„Uloga poduzetništva u globalnom razvoju“.</a:t>
            </a:r>
            <a:r>
              <a:rPr lang="sr-Latn-RS" sz="2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sr-Latn-RS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622300" lvl="0" indent="-357188">
              <a:buFont typeface="+mj-lt"/>
              <a:buAutoNum type="arabicPeriod"/>
            </a:pPr>
            <a:endParaRPr lang="sr-Latn-RS" sz="1400" dirty="0">
              <a:solidFill>
                <a:schemeClr val="accent2">
                  <a:lumMod val="50000"/>
                </a:schemeClr>
              </a:solidFill>
            </a:endParaRPr>
          </a:p>
          <a:p>
            <a:pPr marL="622300" lvl="0" indent="-357188">
              <a:buFont typeface="+mj-lt"/>
              <a:buAutoNum type="arabicPeriod"/>
            </a:pPr>
            <a:r>
              <a:rPr lang="sr-Latn-RS" sz="2800" dirty="0" smtClean="0">
                <a:solidFill>
                  <a:schemeClr val="accent2">
                    <a:lumMod val="50000"/>
                  </a:schemeClr>
                </a:solidFill>
              </a:rPr>
              <a:t>Proglašenje/otvaranje </a:t>
            </a:r>
            <a:r>
              <a:rPr lang="sr-Latn-RS" sz="2800" dirty="0">
                <a:solidFill>
                  <a:schemeClr val="accent2">
                    <a:lumMod val="50000"/>
                  </a:schemeClr>
                </a:solidFill>
              </a:rPr>
              <a:t>Aleje poduzetnika (ALP) u Skoplju - gradu domaćinu SKP 2019. </a:t>
            </a:r>
          </a:p>
          <a:p>
            <a:pPr marL="622300" lvl="0" indent="-357188">
              <a:buFont typeface="+mj-lt"/>
              <a:buAutoNum type="arabicPeriod"/>
            </a:pPr>
            <a:endParaRPr lang="sr-Latn-R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622300" lvl="0" indent="-357188">
              <a:buFont typeface="+mj-lt"/>
              <a:buAutoNum type="arabicPeriod"/>
            </a:pPr>
            <a:r>
              <a:rPr lang="sr-Latn-RS" sz="2800" dirty="0" smtClean="0">
                <a:solidFill>
                  <a:schemeClr val="accent2">
                    <a:lumMod val="50000"/>
                  </a:schemeClr>
                </a:solidFill>
              </a:rPr>
              <a:t>Otvaranje </a:t>
            </a:r>
            <a:r>
              <a:rPr lang="sr-Latn-RS" sz="2800" dirty="0">
                <a:solidFill>
                  <a:schemeClr val="accent2">
                    <a:lumMod val="50000"/>
                  </a:schemeClr>
                </a:solidFill>
              </a:rPr>
              <a:t>Centra za mlade i buduće poduzetnike (CMBP) – za edukaciju budućih lidera i promociju pozitivnih poduzetničkih praksi „Perspektive“ u </a:t>
            </a:r>
            <a:r>
              <a:rPr lang="sr-Latn-RS" sz="2800" dirty="0" smtClean="0">
                <a:solidFill>
                  <a:schemeClr val="accent2">
                    <a:lumMod val="50000"/>
                  </a:schemeClr>
                </a:solidFill>
              </a:rPr>
              <a:t>Skoplju.</a:t>
            </a:r>
          </a:p>
          <a:p>
            <a:pPr marL="622300" lvl="0" indent="-357188">
              <a:buFont typeface="+mj-lt"/>
              <a:buAutoNum type="arabicPeriod"/>
            </a:pPr>
            <a:endParaRPr lang="sr-Latn-RS" sz="1400" dirty="0">
              <a:solidFill>
                <a:schemeClr val="accent2">
                  <a:lumMod val="50000"/>
                </a:schemeClr>
              </a:solidFill>
            </a:endParaRPr>
          </a:p>
          <a:p>
            <a:pPr marL="622300" lvl="0" indent="-357188">
              <a:buFont typeface="+mj-lt"/>
              <a:buAutoNum type="arabicPeriod"/>
            </a:pPr>
            <a:r>
              <a:rPr lang="sr-Latn-RS" sz="2800" dirty="0" smtClean="0">
                <a:solidFill>
                  <a:schemeClr val="accent2">
                    <a:lumMod val="50000"/>
                  </a:schemeClr>
                </a:solidFill>
              </a:rPr>
              <a:t>Imenovanje </a:t>
            </a:r>
            <a:r>
              <a:rPr lang="sr-Latn-RS" sz="2800" dirty="0">
                <a:solidFill>
                  <a:schemeClr val="accent2">
                    <a:lumMod val="50000"/>
                  </a:schemeClr>
                </a:solidFill>
              </a:rPr>
              <a:t>Ambasadora poduzetništva. </a:t>
            </a:r>
          </a:p>
          <a:p>
            <a:pPr marL="622300" lvl="0" indent="-357188">
              <a:buFont typeface="+mj-lt"/>
              <a:buAutoNum type="arabicPeriod"/>
            </a:pPr>
            <a:endParaRPr lang="sr-Latn-R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622300" lvl="0" indent="-357188">
              <a:buFont typeface="+mj-lt"/>
              <a:buAutoNum type="arabicPeriod"/>
            </a:pPr>
            <a:r>
              <a:rPr lang="sr-Latn-RS" sz="2800" dirty="0" smtClean="0">
                <a:solidFill>
                  <a:schemeClr val="accent2">
                    <a:lumMod val="50000"/>
                  </a:schemeClr>
                </a:solidFill>
              </a:rPr>
              <a:t>Promidžba </a:t>
            </a:r>
            <a:r>
              <a:rPr lang="sr-Latn-RS" sz="2800" dirty="0">
                <a:solidFill>
                  <a:schemeClr val="accent2">
                    <a:lumMod val="50000"/>
                  </a:schemeClr>
                </a:solidFill>
              </a:rPr>
              <a:t>Svjetskog dana poduzetnika – SDP (5.3.). </a:t>
            </a:r>
            <a:endParaRPr lang="sr-Latn-RS" sz="28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49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078" y="1077951"/>
            <a:ext cx="6804000" cy="482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09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i="1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Prirodna izvorska voda</a:t>
            </a:r>
            <a:endParaRPr lang="bs-Latn-BA" i="1" dirty="0">
              <a:solidFill>
                <a:srgbClr val="00B0F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3075" name="Picture 3" descr="C:\Users\mpf-4\AppData\Local\Microsoft\Windows\Temporary Internet Files\Content.Outlook\7R7YSRTP\Logo-MacedH2onia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14" y="728873"/>
            <a:ext cx="10260000" cy="49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80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50AC06-BBFB-4684-8826-3BAEBBB729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12" y="2141964"/>
            <a:ext cx="2664000" cy="26795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A23877-010C-4113-8821-1A54984BCE7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412" y="776989"/>
            <a:ext cx="5508000" cy="118800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08A560-109C-4192-A23E-85CEFA2798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292" y="2621415"/>
            <a:ext cx="3744000" cy="1968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82A9CD2-EDCA-4C2B-92ED-7216E811FD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973" y="2543630"/>
            <a:ext cx="1620000" cy="1975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F72D9A0-8679-40C3-B397-82584C31B2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412" y="5145244"/>
            <a:ext cx="8064000" cy="7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0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pf-4\Desktop\LOGO svi od 2014, DIZAJN, FOTO\LOGO-Vlada-na-RM_EN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814" y="385483"/>
            <a:ext cx="7884000" cy="126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31" y="1937404"/>
            <a:ext cx="2554605" cy="743585"/>
          </a:xfrm>
          <a:prstGeom prst="rect">
            <a:avLst/>
          </a:prstGeom>
          <a:noFill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165" y="1852423"/>
            <a:ext cx="3636000" cy="91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19" y="1875679"/>
            <a:ext cx="3744000" cy="93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97859" y="2680990"/>
            <a:ext cx="11261619" cy="605715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</a:pPr>
            <a:endParaRPr lang="bs-Latn-BA" sz="2000" dirty="0" smtClean="0">
              <a:solidFill>
                <a:srgbClr val="0070C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bs-Latn-BA" sz="2000" dirty="0" smtClean="0">
                <a:solidFill>
                  <a:srgbClr val="0070C0"/>
                </a:solidFill>
              </a:rPr>
              <a:t>Ministrica </a:t>
            </a:r>
            <a:r>
              <a:rPr lang="bs-Latn-BA" sz="2000" dirty="0">
                <a:solidFill>
                  <a:srgbClr val="0070C0"/>
                </a:solidFill>
              </a:rPr>
              <a:t>bez resora u Vladi Republike Sjeverne Makedonije zadužena za inozemne </a:t>
            </a:r>
            <a:r>
              <a:rPr lang="bs-Latn-BA" sz="2000" dirty="0" smtClean="0">
                <a:solidFill>
                  <a:srgbClr val="0070C0"/>
                </a:solidFill>
              </a:rPr>
              <a:t>investicije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bs-Latn-BA" sz="2000" dirty="0">
                <a:solidFill>
                  <a:srgbClr val="0070C0"/>
                </a:solidFill>
              </a:rPr>
              <a:t>Ministar bez resora u Vladi </a:t>
            </a:r>
            <a:r>
              <a:rPr lang="bs-Latn-BA" sz="2000" dirty="0" smtClean="0">
                <a:solidFill>
                  <a:srgbClr val="0070C0"/>
                </a:solidFill>
              </a:rPr>
              <a:t>R S </a:t>
            </a:r>
            <a:r>
              <a:rPr lang="bs-Latn-BA" sz="2000" dirty="0">
                <a:solidFill>
                  <a:srgbClr val="0070C0"/>
                </a:solidFill>
              </a:rPr>
              <a:t>Makedonije zadužen </a:t>
            </a:r>
            <a:r>
              <a:rPr lang="bs-Latn-BA" sz="2000" dirty="0" smtClean="0">
                <a:solidFill>
                  <a:srgbClr val="0070C0"/>
                </a:solidFill>
              </a:rPr>
              <a:t>za </a:t>
            </a:r>
            <a:r>
              <a:rPr lang="bs-Latn-BA" sz="2000" dirty="0">
                <a:solidFill>
                  <a:srgbClr val="0070C0"/>
                </a:solidFill>
              </a:rPr>
              <a:t>regulativno unaprjeđenje investicijske klime za domaća poduzeća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bs-Latn-BA" sz="2000" dirty="0">
                <a:solidFill>
                  <a:srgbClr val="0070C0"/>
                </a:solidFill>
              </a:rPr>
              <a:t>Ministar bez resora u Vladi Republike Sjeverne Makedonije zadužen za </a:t>
            </a:r>
            <a:r>
              <a:rPr lang="bs-Latn-BA" sz="2000" dirty="0" smtClean="0">
                <a:solidFill>
                  <a:srgbClr val="0070C0"/>
                </a:solidFill>
              </a:rPr>
              <a:t>dijasporu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bs-Latn-BA" sz="2000" dirty="0" smtClean="0">
                <a:solidFill>
                  <a:srgbClr val="0070C0"/>
                </a:solidFill>
              </a:rPr>
              <a:t>Grad Skoplje                                                  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bs-Latn-BA" sz="2000" dirty="0" smtClean="0">
                <a:solidFill>
                  <a:srgbClr val="C00000"/>
                </a:solidFill>
              </a:rPr>
              <a:t>MANU - Makedonska </a:t>
            </a:r>
            <a:r>
              <a:rPr lang="bs-Latn-BA" sz="2000" dirty="0">
                <a:solidFill>
                  <a:srgbClr val="C00000"/>
                </a:solidFill>
              </a:rPr>
              <a:t>akademija nauka i </a:t>
            </a:r>
            <a:r>
              <a:rPr lang="bs-Latn-BA" sz="2000" dirty="0" smtClean="0">
                <a:solidFill>
                  <a:srgbClr val="C00000"/>
                </a:solidFill>
              </a:rPr>
              <a:t>umjetnosti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bs-Latn-BA" sz="2000" dirty="0" smtClean="0">
                <a:solidFill>
                  <a:srgbClr val="C00000"/>
                </a:solidFill>
              </a:rPr>
              <a:t>Sveučilište </a:t>
            </a:r>
            <a:r>
              <a:rPr lang="bs-Latn-BA" sz="2000" dirty="0">
                <a:solidFill>
                  <a:srgbClr val="C00000"/>
                </a:solidFill>
              </a:rPr>
              <a:t>„Ćiril i Metodij“ u </a:t>
            </a:r>
            <a:r>
              <a:rPr lang="bs-Latn-BA" sz="2000" dirty="0" smtClean="0">
                <a:solidFill>
                  <a:srgbClr val="C00000"/>
                </a:solidFill>
              </a:rPr>
              <a:t>Skoplju         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bs-Latn-BA" sz="2000" dirty="0" smtClean="0">
              <a:solidFill>
                <a:srgbClr val="C0000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bs-Latn-BA" sz="2000" dirty="0">
              <a:solidFill>
                <a:srgbClr val="C0000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bs-Latn-BA" sz="2000" dirty="0" smtClean="0">
              <a:solidFill>
                <a:srgbClr val="C0000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bs-Latn-BA" sz="2000" dirty="0">
              <a:solidFill>
                <a:srgbClr val="C0000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bs-Latn-BA" sz="2000" dirty="0" smtClean="0">
              <a:solidFill>
                <a:srgbClr val="C0000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bs-Latn-BA" sz="2000" dirty="0">
              <a:solidFill>
                <a:srgbClr val="C0000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bs-Latn-BA" sz="2000" dirty="0" smtClean="0">
              <a:solidFill>
                <a:srgbClr val="C0000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bs-Latn-BA" sz="2000" dirty="0" smtClean="0">
              <a:solidFill>
                <a:srgbClr val="C0000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bs-Latn-BA" sz="2000" dirty="0" smtClean="0">
                <a:solidFill>
                  <a:srgbClr val="C00000"/>
                </a:solidFill>
              </a:rPr>
              <a:t>Ekonomski fakultet Prilep Sveučilišta "Sv. </a:t>
            </a:r>
          </a:p>
          <a:p>
            <a:pPr lvl="0"/>
            <a:r>
              <a:rPr lang="bs-Latn-BA" sz="2000" dirty="0">
                <a:solidFill>
                  <a:srgbClr val="C00000"/>
                </a:solidFill>
              </a:rPr>
              <a:t> </a:t>
            </a:r>
            <a:r>
              <a:rPr lang="bs-Latn-BA" sz="2000" dirty="0" smtClean="0">
                <a:solidFill>
                  <a:srgbClr val="C00000"/>
                </a:solidFill>
              </a:rPr>
              <a:t>     Kliment Ohridski" Bitola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bs-Latn-BA" sz="2000" dirty="0" smtClean="0">
                <a:solidFill>
                  <a:srgbClr val="C00000"/>
                </a:solidFill>
              </a:rPr>
              <a:t>Ekonomski </a:t>
            </a:r>
            <a:r>
              <a:rPr lang="bs-Latn-BA" sz="2000" dirty="0">
                <a:solidFill>
                  <a:srgbClr val="C00000"/>
                </a:solidFill>
              </a:rPr>
              <a:t>fakultet Sveučilišta </a:t>
            </a:r>
            <a:r>
              <a:rPr lang="bs-Latn-BA" sz="2000" dirty="0" smtClean="0">
                <a:solidFill>
                  <a:srgbClr val="C00000"/>
                </a:solidFill>
              </a:rPr>
              <a:t>„Ćiril </a:t>
            </a:r>
            <a:r>
              <a:rPr lang="bs-Latn-BA" sz="2000" dirty="0">
                <a:solidFill>
                  <a:srgbClr val="C00000"/>
                </a:solidFill>
              </a:rPr>
              <a:t>i </a:t>
            </a:r>
            <a:r>
              <a:rPr lang="bs-Latn-BA" sz="2000" dirty="0" smtClean="0">
                <a:solidFill>
                  <a:srgbClr val="C00000"/>
                </a:solidFill>
              </a:rPr>
              <a:t>Metodij“ </a:t>
            </a:r>
          </a:p>
          <a:p>
            <a:pPr lvl="0"/>
            <a:r>
              <a:rPr lang="bs-Latn-BA" sz="2000" dirty="0">
                <a:solidFill>
                  <a:srgbClr val="C00000"/>
                </a:solidFill>
              </a:rPr>
              <a:t> </a:t>
            </a:r>
            <a:r>
              <a:rPr lang="bs-Latn-BA" sz="2000" dirty="0" smtClean="0">
                <a:solidFill>
                  <a:srgbClr val="C00000"/>
                </a:solidFill>
              </a:rPr>
              <a:t>     u Skoplju     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bs-Latn-BA" sz="2000" dirty="0" smtClean="0">
                <a:solidFill>
                  <a:srgbClr val="C00000"/>
                </a:solidFill>
              </a:rPr>
              <a:t>Mašinski fakultet Sveučilišta „Ćiril i Metodij“ </a:t>
            </a:r>
          </a:p>
          <a:p>
            <a:pPr lvl="0"/>
            <a:r>
              <a:rPr lang="bs-Latn-BA" sz="2000" dirty="0">
                <a:solidFill>
                  <a:srgbClr val="C00000"/>
                </a:solidFill>
              </a:rPr>
              <a:t> </a:t>
            </a:r>
            <a:r>
              <a:rPr lang="bs-Latn-BA" sz="2000" dirty="0" smtClean="0">
                <a:solidFill>
                  <a:srgbClr val="C00000"/>
                </a:solidFill>
              </a:rPr>
              <a:t>     u Skoplju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bs-Latn-BA" sz="2000" dirty="0" smtClean="0">
                <a:solidFill>
                  <a:srgbClr val="C00000"/>
                </a:solidFill>
              </a:rPr>
              <a:t>IBU </a:t>
            </a:r>
            <a:r>
              <a:rPr lang="bs-Latn-BA" sz="2000" dirty="0">
                <a:solidFill>
                  <a:srgbClr val="C00000"/>
                </a:solidFill>
              </a:rPr>
              <a:t>- Međunarodno Balkansko sveučilište </a:t>
            </a:r>
            <a:r>
              <a:rPr lang="bs-Latn-BA" sz="2000" dirty="0" smtClean="0">
                <a:solidFill>
                  <a:srgbClr val="C00000"/>
                </a:solidFill>
              </a:rPr>
              <a:t>Skopje</a:t>
            </a:r>
            <a:r>
              <a:rPr lang="bs-Latn-BA" sz="2000" dirty="0" smtClean="0"/>
              <a:t>                               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bs-Latn-BA" sz="2000" dirty="0" smtClean="0">
                <a:solidFill>
                  <a:srgbClr val="00B050"/>
                </a:solidFill>
              </a:rPr>
              <a:t>Gospodarska komora Sjeverne Makedonije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bs-Latn-BA" sz="2000" dirty="0" smtClean="0">
                <a:solidFill>
                  <a:srgbClr val="00B050"/>
                </a:solidFill>
              </a:rPr>
              <a:t>Savez </a:t>
            </a:r>
            <a:r>
              <a:rPr lang="bs-Latn-BA" sz="2000" dirty="0">
                <a:solidFill>
                  <a:srgbClr val="00B050"/>
                </a:solidFill>
              </a:rPr>
              <a:t>privrednih komora Sjeverne </a:t>
            </a:r>
            <a:r>
              <a:rPr lang="bs-Latn-BA" sz="2000" dirty="0" smtClean="0">
                <a:solidFill>
                  <a:srgbClr val="00B050"/>
                </a:solidFill>
              </a:rPr>
              <a:t>Makedonije          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bs-Latn-BA" sz="2000" dirty="0" smtClean="0">
                <a:solidFill>
                  <a:srgbClr val="00B050"/>
                </a:solidFill>
              </a:rPr>
              <a:t>Privredna komora Sjevero-zapadne Sjeverne Makedonije</a:t>
            </a:r>
          </a:p>
          <a:p>
            <a:pPr lvl="0"/>
            <a:endParaRPr lang="bs-Latn-BA" sz="4000" dirty="0" smtClean="0"/>
          </a:p>
          <a:p>
            <a:pPr lvl="0"/>
            <a:endParaRPr lang="bs-Latn-BA" dirty="0" smtClean="0"/>
          </a:p>
          <a:p>
            <a:pPr lvl="0"/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17945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162" y="2203168"/>
            <a:ext cx="4668236" cy="11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648" y="821707"/>
            <a:ext cx="4825749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819" y="5239955"/>
            <a:ext cx="3217046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973" y="4881208"/>
            <a:ext cx="987425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03" y="893117"/>
            <a:ext cx="3852000" cy="525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819" y="3726021"/>
            <a:ext cx="4732111" cy="7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own Arrow 1"/>
          <p:cNvSpPr/>
          <p:nvPr/>
        </p:nvSpPr>
        <p:spPr>
          <a:xfrm rot="16200000">
            <a:off x="5689303" y="983707"/>
            <a:ext cx="360000" cy="756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>
              <a:solidFill>
                <a:srgbClr val="FF0000"/>
              </a:solidFill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303" y="2562730"/>
            <a:ext cx="774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303" y="3923583"/>
            <a:ext cx="774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303" y="5293080"/>
            <a:ext cx="774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9436">
            <a:off x="9555244" y="4742766"/>
            <a:ext cx="774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42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D2D8D17-7DFE-4607-8E63-C9D0FF2FE57C}"/>
              </a:ext>
            </a:extLst>
          </p:cNvPr>
          <p:cNvSpPr txBox="1"/>
          <p:nvPr/>
        </p:nvSpPr>
        <p:spPr>
          <a:xfrm>
            <a:off x="4580877" y="2934070"/>
            <a:ext cx="55066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7200" dirty="0">
                <a:solidFill>
                  <a:srgbClr val="FF0000"/>
                </a:solidFill>
                <a:latin typeface="Bauhaus 93" panose="04030905020B02020C02" pitchFamily="82" charset="0"/>
              </a:rPr>
              <a:t>Dobro došli !</a:t>
            </a:r>
            <a:endParaRPr lang="en-US" sz="7200" dirty="0">
              <a:solidFill>
                <a:srgbClr val="FF0000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0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pf-4\AppData\Local\Temp\Rar$DIa6332.24922\slide07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1" y="424070"/>
            <a:ext cx="11595653" cy="6109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17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pf-4\AppData\Local\Microsoft\Windows\Temporary Internet Files\Content.Outlook\7R7YSRTP\waving-national-flag-of-macedonia_4yntaw8eg__F0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044"/>
            <a:ext cx="12192000" cy="643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13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929640"/>
            <a:ext cx="6192000" cy="5071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4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pf-4\AppData\Local\Temp\Rar$DIa6332.21894\slide07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3" y="371060"/>
            <a:ext cx="11542644" cy="6202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734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pf-4\AppData\Local\Temp\Rar$DIa6332.49640\slide08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9" y="344557"/>
            <a:ext cx="11608904" cy="62682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84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pf-4\AppData\Local\Temp\Rar$DIa6332.35851\slide01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69" y="424070"/>
            <a:ext cx="11569147" cy="60562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840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pf-4\AppData\Local\Temp\Rar$DIa6332.767\slide04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1" y="384312"/>
            <a:ext cx="11555896" cy="61622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9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pf-4\AppData\Local\Temp\Rar$DIa6332.31253\slide07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3" y="371061"/>
            <a:ext cx="11410122" cy="6135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768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</TotalTime>
  <Words>539</Words>
  <Application>Microsoft Office PowerPoint</Application>
  <PresentationFormat>Custom</PresentationFormat>
  <Paragraphs>81</Paragraphs>
  <Slides>41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  SKP   V A Š A  P R I L I K A  Promocijom, komunikacijom i umrežavanjem  do uspješnijeg poslovanja    – u susret Svjetskom kongresu poduzetnika   Sjeverna Makedonija - Skopje 2019.  </vt:lpstr>
      <vt:lpstr>Tema: „PODUZETNIŠTVO – LJUDI. SURADNJA. RAZVOJ. SIGURNOST“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Prva Aleja poduzetnika u svijetu   (Hrvatska, grad Sveta Nedelja,  6.12.2019.) </vt:lpstr>
      <vt:lpstr>PowerPoint Presentation</vt:lpstr>
      <vt:lpstr> Svjetski kongres poduzetnika dodijelio papi Franji visoko priznanje Kongresa  „za neumorno zagovaranje pravde i jednakosti u svijetu“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Prirodna izvorska voda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Jokan</dc:creator>
  <cp:lastModifiedBy>mpf-4</cp:lastModifiedBy>
  <cp:revision>47</cp:revision>
  <dcterms:created xsi:type="dcterms:W3CDTF">2019-03-19T22:54:36Z</dcterms:created>
  <dcterms:modified xsi:type="dcterms:W3CDTF">2019-05-01T20:29:22Z</dcterms:modified>
</cp:coreProperties>
</file>