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62" r:id="rId6"/>
    <p:sldId id="263" r:id="rId7"/>
    <p:sldId id="261" r:id="rId8"/>
    <p:sldId id="275" r:id="rId9"/>
    <p:sldId id="265" r:id="rId10"/>
    <p:sldId id="276" r:id="rId11"/>
    <p:sldId id="266" r:id="rId12"/>
    <p:sldId id="267" r:id="rId13"/>
    <p:sldId id="271" r:id="rId14"/>
    <p:sldId id="268" r:id="rId15"/>
    <p:sldId id="270" r:id="rId16"/>
    <p:sldId id="269" r:id="rId17"/>
    <p:sldId id="272" r:id="rId18"/>
    <p:sldId id="273" r:id="rId19"/>
    <p:sldId id="274" r:id="rId20"/>
    <p:sldId id="259" r:id="rId21"/>
    <p:sldId id="264" r:id="rId22"/>
  </p:sldIdLst>
  <p:sldSz cx="9144000" cy="6858000" type="screen4x3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92" d="100"/>
          <a:sy n="92" d="100"/>
        </p:scale>
        <p:origin x="-96" y="-51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3FA8-CD7B-48D2-8409-AB25AA82EBCA}" type="datetimeFigureOut">
              <a:rPr lang="bs-Latn-BA" smtClean="0"/>
              <a:t>15.12.2019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4647-24F7-4957-976E-D4E4F61987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243029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3FA8-CD7B-48D2-8409-AB25AA82EBCA}" type="datetimeFigureOut">
              <a:rPr lang="bs-Latn-BA" smtClean="0"/>
              <a:t>15.12.2019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4647-24F7-4957-976E-D4E4F61987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64116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3FA8-CD7B-48D2-8409-AB25AA82EBCA}" type="datetimeFigureOut">
              <a:rPr lang="bs-Latn-BA" smtClean="0"/>
              <a:t>15.12.2019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4647-24F7-4957-976E-D4E4F61987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950885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3FA8-CD7B-48D2-8409-AB25AA82EBCA}" type="datetimeFigureOut">
              <a:rPr lang="bs-Latn-BA" smtClean="0"/>
              <a:t>15.12.2019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4647-24F7-4957-976E-D4E4F61987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09295989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3FA8-CD7B-48D2-8409-AB25AA82EBCA}" type="datetimeFigureOut">
              <a:rPr lang="bs-Latn-BA" smtClean="0"/>
              <a:t>15.12.2019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4647-24F7-4957-976E-D4E4F61987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9471359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3FA8-CD7B-48D2-8409-AB25AA82EBCA}" type="datetimeFigureOut">
              <a:rPr lang="bs-Latn-BA" smtClean="0"/>
              <a:t>15.12.2019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4647-24F7-4957-976E-D4E4F61987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3282029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3FA8-CD7B-48D2-8409-AB25AA82EBCA}" type="datetimeFigureOut">
              <a:rPr lang="bs-Latn-BA" smtClean="0"/>
              <a:t>15.12.2019</a:t>
            </a:fld>
            <a:endParaRPr lang="bs-Latn-B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4647-24F7-4957-976E-D4E4F61987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6540573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3FA8-CD7B-48D2-8409-AB25AA82EBCA}" type="datetimeFigureOut">
              <a:rPr lang="bs-Latn-BA" smtClean="0"/>
              <a:t>15.12.2019</a:t>
            </a:fld>
            <a:endParaRPr lang="bs-Latn-B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4647-24F7-4957-976E-D4E4F61987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5961876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3FA8-CD7B-48D2-8409-AB25AA82EBCA}" type="datetimeFigureOut">
              <a:rPr lang="bs-Latn-BA" smtClean="0"/>
              <a:t>15.12.2019</a:t>
            </a:fld>
            <a:endParaRPr lang="bs-Latn-B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4647-24F7-4957-976E-D4E4F61987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15659309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3FA8-CD7B-48D2-8409-AB25AA82EBCA}" type="datetimeFigureOut">
              <a:rPr lang="bs-Latn-BA" smtClean="0"/>
              <a:t>15.12.2019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4647-24F7-4957-976E-D4E4F61987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70685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bs-Latn-B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00A3FA8-CD7B-48D2-8409-AB25AA82EBCA}" type="datetimeFigureOut">
              <a:rPr lang="bs-Latn-BA" smtClean="0"/>
              <a:t>15.12.2019</a:t>
            </a:fld>
            <a:endParaRPr lang="bs-Latn-B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bs-Latn-B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7C4647-24F7-4957-976E-D4E4F61987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2330198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bs-Latn-B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bs-Latn-B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0A3FA8-CD7B-48D2-8409-AB25AA82EBCA}" type="datetimeFigureOut">
              <a:rPr lang="bs-Latn-BA" smtClean="0"/>
              <a:t>15.12.2019</a:t>
            </a:fld>
            <a:endParaRPr lang="bs-Latn-B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bs-Latn-B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D7C4647-24F7-4957-976E-D4E4F6198712}" type="slidenum">
              <a:rPr lang="bs-Latn-BA" smtClean="0"/>
              <a:t>‹#›</a:t>
            </a:fld>
            <a:endParaRPr lang="bs-Latn-BA"/>
          </a:p>
        </p:txBody>
      </p:sp>
    </p:spTree>
    <p:extLst>
      <p:ext uri="{BB962C8B-B14F-4D97-AF65-F5344CB8AC3E}">
        <p14:creationId xmlns:p14="http://schemas.microsoft.com/office/powerpoint/2010/main" val="5564245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052737"/>
            <a:ext cx="7772400" cy="2547714"/>
          </a:xfrm>
        </p:spPr>
        <p:txBody>
          <a:bodyPr/>
          <a:lstStyle/>
          <a:p>
            <a:r>
              <a:rPr lang="bs-Latn-BA" dirty="0" smtClean="0"/>
              <a:t> </a:t>
            </a:r>
            <a:endParaRPr lang="bs-Latn-B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62500" lnSpcReduction="20000"/>
          </a:bodyPr>
          <a:lstStyle/>
          <a:p>
            <a:pPr marL="180340" marR="269875"/>
            <a:r>
              <a:rPr lang="hr-HR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Internacionalna</a:t>
            </a:r>
            <a:r>
              <a:rPr lang="hr-HR" sz="3600" dirty="0" smtClean="0">
                <a:solidFill>
                  <a:srgbClr val="0070C0"/>
                </a:solidFill>
                <a:latin typeface="Arial Black"/>
                <a:ea typeface="Times New Roman"/>
                <a:cs typeface="Times New Roman"/>
              </a:rPr>
              <a:t> nagrada i priznanje </a:t>
            </a:r>
            <a:r>
              <a:rPr lang="hr-HR" dirty="0" smtClean="0">
                <a:solidFill>
                  <a:srgbClr val="0070C0"/>
                </a:solidFill>
                <a:latin typeface="Arial" panose="020B0604020202020204" pitchFamily="34" charset="0"/>
                <a:ea typeface="Times New Roman"/>
                <a:cs typeface="Arial" panose="020B0604020202020204" pitchFamily="34" charset="0"/>
              </a:rPr>
              <a:t>za</a:t>
            </a:r>
            <a:r>
              <a:rPr lang="hr-HR" sz="3600" dirty="0" smtClean="0">
                <a:solidFill>
                  <a:srgbClr val="0070C0"/>
                </a:solidFill>
                <a:latin typeface="Arial Black"/>
                <a:ea typeface="Times New Roman"/>
                <a:cs typeface="Times New Roman"/>
              </a:rPr>
              <a:t> </a:t>
            </a:r>
            <a:r>
              <a:rPr lang="hr-HR" sz="3600" b="0" dirty="0" smtClean="0">
                <a:solidFill>
                  <a:srgbClr val="0070C0"/>
                </a:solidFill>
                <a:effectLst/>
                <a:latin typeface="Arial Black"/>
                <a:ea typeface="Times New Roman"/>
                <a:cs typeface="Times New Roman"/>
              </a:rPr>
              <a:t>ZAJEDNICE</a:t>
            </a:r>
            <a:r>
              <a:rPr lang="hr-HR" b="0" dirty="0" smtClean="0">
                <a:solidFill>
                  <a:srgbClr val="0070C0"/>
                </a:solidFill>
                <a:effectLst/>
                <a:latin typeface="Arial"/>
                <a:ea typeface="Times New Roman"/>
                <a:cs typeface="Times New Roman"/>
              </a:rPr>
              <a:t> i </a:t>
            </a:r>
            <a:r>
              <a:rPr lang="hr-HR" sz="3600" b="0" dirty="0" smtClean="0">
                <a:solidFill>
                  <a:srgbClr val="0070C0"/>
                </a:solidFill>
                <a:effectLst/>
                <a:latin typeface="Arial Black"/>
                <a:ea typeface="Times New Roman"/>
                <a:cs typeface="Times New Roman"/>
              </a:rPr>
              <a:t>INSTITUCIJE</a:t>
            </a:r>
            <a:r>
              <a:rPr lang="hr-HR" sz="4400" b="0" dirty="0" smtClean="0">
                <a:solidFill>
                  <a:srgbClr val="0070C0"/>
                </a:solidFill>
                <a:effectLst/>
                <a:latin typeface="Arial"/>
                <a:ea typeface="Times New Roman"/>
                <a:cs typeface="Times New Roman"/>
              </a:rPr>
              <a:t> </a:t>
            </a:r>
          </a:p>
          <a:p>
            <a:pPr marL="180340" marR="269875"/>
            <a:r>
              <a:rPr lang="hr-HR" b="0" dirty="0" smtClean="0">
                <a:solidFill>
                  <a:srgbClr val="0070C0"/>
                </a:solidFill>
                <a:effectLst/>
                <a:latin typeface="Arial"/>
                <a:ea typeface="Times New Roman"/>
                <a:cs typeface="Times New Roman"/>
              </a:rPr>
              <a:t>za kreiranje dobrog ambijenta </a:t>
            </a:r>
            <a:r>
              <a:rPr lang="hr-HR" sz="3800" b="0" dirty="0" smtClean="0">
                <a:solidFill>
                  <a:srgbClr val="0070C0"/>
                </a:solidFill>
                <a:effectLst/>
                <a:latin typeface="Arial Black" panose="020B0A04020102020204" pitchFamily="34" charset="0"/>
                <a:ea typeface="Times New Roman"/>
                <a:cs typeface="Times New Roman"/>
              </a:rPr>
              <a:t>za razvoj poduzetništva</a:t>
            </a:r>
            <a:r>
              <a:rPr lang="hr-HR" b="0" dirty="0" smtClean="0">
                <a:solidFill>
                  <a:srgbClr val="0070C0"/>
                </a:solidFill>
                <a:effectLst/>
                <a:latin typeface="Arial"/>
                <a:ea typeface="Times New Roman"/>
                <a:cs typeface="Times New Roman"/>
              </a:rPr>
              <a:t> u srednjoj i jugoistočnoj Europi</a:t>
            </a:r>
            <a:r>
              <a:rPr lang="hr-HR" sz="4400" b="0" dirty="0" smtClean="0">
                <a:solidFill>
                  <a:srgbClr val="0070C0"/>
                </a:solidFill>
                <a:effectLst/>
                <a:latin typeface="Arial"/>
                <a:ea typeface="Times New Roman"/>
                <a:cs typeface="Times New Roman"/>
              </a:rPr>
              <a:t> </a:t>
            </a:r>
            <a:r>
              <a:rPr lang="hr-HR" sz="3600" b="0" dirty="0" smtClean="0">
                <a:solidFill>
                  <a:srgbClr val="0070C0"/>
                </a:solidFill>
                <a:effectLst/>
                <a:latin typeface="Arial Black"/>
                <a:ea typeface="Times New Roman"/>
                <a:cs typeface="Times New Roman"/>
              </a:rPr>
              <a:t>„</a:t>
            </a:r>
            <a:r>
              <a:rPr lang="hr-HR" sz="4400" b="0" dirty="0" smtClean="0">
                <a:solidFill>
                  <a:srgbClr val="0070C0"/>
                </a:solidFill>
                <a:effectLst/>
                <a:latin typeface="Arial Black"/>
                <a:ea typeface="Times New Roman"/>
                <a:cs typeface="Times New Roman"/>
              </a:rPr>
              <a:t>G</a:t>
            </a:r>
            <a:r>
              <a:rPr lang="hr-HR" sz="3600" b="0" dirty="0" smtClean="0">
                <a:solidFill>
                  <a:srgbClr val="0070C0"/>
                </a:solidFill>
                <a:effectLst/>
                <a:latin typeface="Arial Black"/>
                <a:ea typeface="Times New Roman"/>
                <a:cs typeface="Times New Roman"/>
              </a:rPr>
              <a:t>LOBAL</a:t>
            </a:r>
            <a:r>
              <a:rPr lang="hr-HR" sz="4400" b="0" dirty="0" smtClean="0">
                <a:solidFill>
                  <a:srgbClr val="0070C0"/>
                </a:solidFill>
                <a:effectLst/>
                <a:latin typeface="Arial Black"/>
                <a:ea typeface="Times New Roman"/>
                <a:cs typeface="Times New Roman"/>
              </a:rPr>
              <a:t>L</a:t>
            </a:r>
            <a:r>
              <a:rPr lang="hr-HR" sz="3600" b="0" dirty="0" smtClean="0">
                <a:solidFill>
                  <a:srgbClr val="0070C0"/>
                </a:solidFill>
                <a:effectLst/>
                <a:latin typeface="Arial Black"/>
                <a:ea typeface="Times New Roman"/>
                <a:cs typeface="Times New Roman"/>
              </a:rPr>
              <a:t>OCAL“ 2020.</a:t>
            </a:r>
            <a:endParaRPr lang="bs-Latn-BA" sz="2400" b="1" dirty="0" smtClean="0">
              <a:effectLst/>
              <a:latin typeface="Arial"/>
              <a:ea typeface="Times New Roman"/>
              <a:cs typeface="Times New Roman"/>
            </a:endParaRPr>
          </a:p>
          <a:p>
            <a:endParaRPr lang="bs-Latn-BA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4524" y="1196746"/>
            <a:ext cx="3204000" cy="2331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4692957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bs-Latn-BA" dirty="0" smtClean="0"/>
              <a:t>.</a:t>
            </a:r>
            <a:endParaRPr lang="bs-Latn-BA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264" y="1579031"/>
            <a:ext cx="8784000" cy="4941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 descr="C:\Users\mpf-4\Desktop\Makedonija SKP 2019, logo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1434"/>
            <a:ext cx="6948000" cy="1892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10578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mpf-4\AppData\Local\Microsoft\Windows\Temporary Internet Files\Content.Outlook\7R7YSRTP\DSC_4833 (3)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5948"/>
            <a:ext cx="9144000" cy="60861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18816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C:\Users\mpf-4\Desktop\Foto SKP2018, 10122018\SKP_4-12-2018-4191 (1)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23" t="2618" r="6704" b="15912"/>
          <a:stretch/>
        </p:blipFill>
        <p:spPr bwMode="auto">
          <a:xfrm>
            <a:off x="107503" y="501629"/>
            <a:ext cx="8964000" cy="591822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896093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15" y="1052736"/>
            <a:ext cx="8820000" cy="45790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4833437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470557"/>
            <a:ext cx="8892000" cy="3932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343912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340759"/>
            <a:ext cx="8784000" cy="390859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45497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268760"/>
            <a:ext cx="8784000" cy="44343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4021685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386" t="5919" r="4386" b="4312"/>
          <a:stretch/>
        </p:blipFill>
        <p:spPr bwMode="auto">
          <a:xfrm>
            <a:off x="179512" y="267536"/>
            <a:ext cx="8856000" cy="5809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3275226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3165" t="9121" r="9781" b="5168"/>
          <a:stretch/>
        </p:blipFill>
        <p:spPr bwMode="auto">
          <a:xfrm>
            <a:off x="1043608" y="260647"/>
            <a:ext cx="7561850" cy="6444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75130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81" t="8695" r="7290" b="14295"/>
          <a:stretch/>
        </p:blipFill>
        <p:spPr bwMode="auto">
          <a:xfrm>
            <a:off x="83964" y="687937"/>
            <a:ext cx="9072000" cy="528490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6011689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marL="180340" marR="269875"/>
            <a:r>
              <a:rPr lang="bs-Latn-BA" b="1" dirty="0" smtClean="0">
                <a:solidFill>
                  <a:srgbClr val="0070C0"/>
                </a:solidFill>
                <a:effectLst/>
                <a:latin typeface="Script MT Bold"/>
                <a:ea typeface="Times New Roman"/>
                <a:cs typeface="Times New Roman"/>
              </a:rPr>
              <a:t/>
            </a:r>
            <a:br>
              <a:rPr lang="bs-Latn-BA" b="1" dirty="0" smtClean="0">
                <a:solidFill>
                  <a:srgbClr val="0070C0"/>
                </a:solidFill>
                <a:effectLst/>
                <a:latin typeface="Script MT Bold"/>
                <a:ea typeface="Times New Roman"/>
                <a:cs typeface="Times New Roman"/>
              </a:rPr>
            </a:br>
            <a:r>
              <a:rPr lang="en-US" sz="3600" b="1" dirty="0" err="1" smtClean="0">
                <a:solidFill>
                  <a:srgbClr val="0070C0"/>
                </a:solidFill>
                <a:effectLst/>
                <a:latin typeface="Script MT Bold"/>
                <a:ea typeface="Times New Roman"/>
                <a:cs typeface="Times New Roman"/>
              </a:rPr>
              <a:t>Samo</a:t>
            </a:r>
            <a:r>
              <a:rPr lang="en-US" sz="3600" b="1" dirty="0" smtClean="0">
                <a:solidFill>
                  <a:srgbClr val="0070C0"/>
                </a:solidFill>
                <a:effectLst/>
                <a:latin typeface="Script MT Bold"/>
                <a:ea typeface="Times New Roman"/>
                <a:cs typeface="Times New Roman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/>
                <a:latin typeface="Script MT Bold"/>
                <a:ea typeface="Times New Roman"/>
                <a:cs typeface="Times New Roman"/>
              </a:rPr>
              <a:t>odvažni</a:t>
            </a:r>
            <a:r>
              <a:rPr lang="en-US" sz="3600" b="1" dirty="0" smtClean="0">
                <a:solidFill>
                  <a:srgbClr val="0070C0"/>
                </a:solidFill>
                <a:effectLst/>
                <a:latin typeface="Script MT Bold"/>
                <a:ea typeface="Times New Roman"/>
                <a:cs typeface="Times New Roman"/>
              </a:rPr>
              <a:t>, </a:t>
            </a:r>
            <a:r>
              <a:rPr lang="en-US" sz="3600" b="1" dirty="0" err="1" smtClean="0">
                <a:solidFill>
                  <a:srgbClr val="0070C0"/>
                </a:solidFill>
                <a:effectLst/>
                <a:latin typeface="Script MT Bold"/>
                <a:ea typeface="Times New Roman"/>
                <a:cs typeface="Times New Roman"/>
              </a:rPr>
              <a:t>vrijedni</a:t>
            </a:r>
            <a:r>
              <a:rPr lang="en-US" sz="3600" b="1" dirty="0" smtClean="0">
                <a:solidFill>
                  <a:srgbClr val="0070C0"/>
                </a:solidFill>
                <a:effectLst/>
                <a:latin typeface="Script MT Bold"/>
                <a:ea typeface="Times New Roman"/>
                <a:cs typeface="Times New Roman"/>
              </a:rPr>
              <a:t> i </a:t>
            </a:r>
            <a:r>
              <a:rPr lang="en-US" sz="3600" b="1" dirty="0" err="1" smtClean="0">
                <a:solidFill>
                  <a:srgbClr val="0070C0"/>
                </a:solidFill>
                <a:effectLst/>
                <a:latin typeface="Script MT Bold"/>
                <a:ea typeface="Times New Roman"/>
                <a:cs typeface="Times New Roman"/>
              </a:rPr>
              <a:t>kreativni</a:t>
            </a:r>
            <a:r>
              <a:rPr lang="en-US" sz="3600" b="1" dirty="0" smtClean="0">
                <a:solidFill>
                  <a:srgbClr val="0070C0"/>
                </a:solidFill>
                <a:effectLst/>
                <a:latin typeface="Script MT Bold"/>
                <a:ea typeface="Times New Roman"/>
                <a:cs typeface="Times New Roman"/>
              </a:rPr>
              <a:t>, </a:t>
            </a:r>
            <a:r>
              <a:rPr lang="bs-Latn-BA" sz="3600" b="1" dirty="0" smtClean="0">
                <a:effectLst/>
                <a:latin typeface="Arial"/>
                <a:ea typeface="Times New Roman"/>
                <a:cs typeface="Times New Roman"/>
              </a:rPr>
              <a:t/>
            </a:r>
            <a:br>
              <a:rPr lang="bs-Latn-BA" sz="3600" b="1" dirty="0" smtClean="0">
                <a:effectLst/>
                <a:latin typeface="Arial"/>
                <a:ea typeface="Times New Roman"/>
                <a:cs typeface="Times New Roman"/>
              </a:rPr>
            </a:br>
            <a:r>
              <a:rPr lang="en-US" sz="3600" b="1" dirty="0" err="1" smtClean="0">
                <a:solidFill>
                  <a:srgbClr val="0070C0"/>
                </a:solidFill>
                <a:effectLst/>
                <a:latin typeface="Script MT Bold"/>
                <a:ea typeface="Times New Roman"/>
                <a:cs typeface="Times New Roman"/>
              </a:rPr>
              <a:t>Zajednicu</a:t>
            </a:r>
            <a:r>
              <a:rPr lang="en-US" sz="3600" b="1" dirty="0" smtClean="0">
                <a:solidFill>
                  <a:srgbClr val="0070C0"/>
                </a:solidFill>
                <a:effectLst/>
                <a:latin typeface="Script MT Bold"/>
                <a:ea typeface="Times New Roman"/>
                <a:cs typeface="Times New Roman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/>
                <a:latin typeface="Script MT Bold"/>
                <a:ea typeface="Times New Roman"/>
                <a:cs typeface="Times New Roman"/>
              </a:rPr>
              <a:t>vode</a:t>
            </a:r>
            <a:r>
              <a:rPr lang="en-US" sz="3600" b="1" dirty="0" smtClean="0">
                <a:solidFill>
                  <a:srgbClr val="0070C0"/>
                </a:solidFill>
                <a:effectLst/>
                <a:latin typeface="Script MT Bold"/>
                <a:ea typeface="Times New Roman"/>
                <a:cs typeface="Times New Roman"/>
              </a:rPr>
              <a:t> </a:t>
            </a:r>
            <a:r>
              <a:rPr lang="en-US" sz="3600" b="1" dirty="0" err="1" smtClean="0">
                <a:solidFill>
                  <a:srgbClr val="0070C0"/>
                </a:solidFill>
                <a:effectLst/>
                <a:latin typeface="Script MT Bold"/>
                <a:ea typeface="Times New Roman"/>
                <a:cs typeface="Times New Roman"/>
              </a:rPr>
              <a:t>naprijed</a:t>
            </a:r>
            <a:r>
              <a:rPr lang="en-US" sz="3600" b="1" dirty="0" smtClean="0">
                <a:solidFill>
                  <a:srgbClr val="0070C0"/>
                </a:solidFill>
                <a:effectLst/>
                <a:latin typeface="Script MT Bold"/>
                <a:ea typeface="Times New Roman"/>
                <a:cs typeface="Times New Roman"/>
              </a:rPr>
              <a:t> !</a:t>
            </a:r>
            <a:r>
              <a:rPr lang="bs-Latn-BA" sz="3200" b="1" dirty="0" smtClean="0">
                <a:effectLst/>
                <a:latin typeface="Arial"/>
                <a:ea typeface="Times New Roman"/>
                <a:cs typeface="Times New Roman"/>
              </a:rPr>
              <a:t/>
            </a:r>
            <a:br>
              <a:rPr lang="bs-Latn-BA" sz="3200" b="1" dirty="0" smtClean="0">
                <a:effectLst/>
                <a:latin typeface="Arial"/>
                <a:ea typeface="Times New Roman"/>
                <a:cs typeface="Times New Roman"/>
              </a:rPr>
            </a:br>
            <a:endParaRPr lang="bs-Latn-BA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 anchor="ctr">
            <a:normAutofit/>
          </a:bodyPr>
          <a:lstStyle/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bs-Latn-BA" sz="1800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Nagrade i priznanja najboljim lokalnim i regionalnim zajednicama i institucijama  za kreiranje dobrog ambijenta za ubrzaniji i održivi razvoj poduzetništva u srednjoj i jugoistočnoj Europi “GLOBALLOCAL” dodjeljuju se </a:t>
            </a:r>
            <a:r>
              <a:rPr lang="bs-Latn-BA" sz="1800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od 2019. godine jedan puta godišnje.</a:t>
            </a:r>
            <a:endParaRPr lang="bs-Latn-BA" sz="18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244280" cy="4525963"/>
          </a:xfrm>
        </p:spPr>
        <p:txBody>
          <a:bodyPr anchor="ctr">
            <a:noAutofit/>
          </a:bodyPr>
          <a:lstStyle/>
          <a:p>
            <a:pPr>
              <a:buFont typeface="Wingdings" panose="05000000000000000000" pitchFamily="2" charset="2"/>
              <a:buChar char="q"/>
            </a:pPr>
            <a:r>
              <a:rPr lang="bs-Latn-BA" sz="16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Nagrade i priznanja “GLOBALLOCAL” dodjeljuju se lokalnim i regionalnim zajednicama i institucijama </a:t>
            </a:r>
            <a:r>
              <a:rPr lang="bs-Latn-BA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podrazumijevajući sljedeće: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s-Latn-BA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općine i gradovi,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s-Latn-BA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županije / kantoni / kotari / regije...,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s-Latn-BA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parlamenti, vlade, ministarstva,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s-Latn-BA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centralne banke,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s-Latn-BA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direkcije, uprave, zavodi, vijeća, uredi,  zajednice,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s-Latn-BA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regulatorna tijela, inspekcijski organi, porezne uprave,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s-Latn-BA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sudovi, 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s-Latn-BA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veleposlanstva,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s-Latn-BA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predsjednici država,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bs-Latn-BA" sz="16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političke partije/stranke.</a:t>
            </a:r>
            <a:endParaRPr lang="bs-Latn-BA" sz="16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092123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Samo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odvažni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vrijedni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i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kreativni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, </a:t>
            </a:r>
            <a:r>
              <a:rPr lang="bs-Latn-BA" sz="3200" b="1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bs-Latn-BA" sz="3200" b="1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</a:b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Zajednicu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vode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naprijed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!</a:t>
            </a:r>
            <a:endParaRPr lang="bs-Latn-BA" dirty="0"/>
          </a:p>
        </p:txBody>
      </p:sp>
      <p:sp>
        <p:nvSpPr>
          <p:cNvPr id="3" name="Rectangle 2"/>
          <p:cNvSpPr/>
          <p:nvPr/>
        </p:nvSpPr>
        <p:spPr>
          <a:xfrm>
            <a:off x="1403648" y="1181380"/>
            <a:ext cx="6552728" cy="4659289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endParaRPr lang="bs-Latn-BA" sz="2000" dirty="0" smtClean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2000" dirty="0" smtClean="0">
                <a:solidFill>
                  <a:srgbClr val="002060"/>
                </a:solidFill>
              </a:rPr>
              <a:t>Projekt promocije i nagrađivanja najboljih zajednica i institucija za kreiranje dobrog ambijenta za razvoj poduzetništva u srednjoj i jugoistočnoj Europi “GLOBALLOCAL”, ima i </a:t>
            </a:r>
            <a:r>
              <a:rPr lang="vi-VN" sz="2000" u="sng" dirty="0" smtClean="0">
                <a:solidFill>
                  <a:srgbClr val="002060"/>
                </a:solidFill>
              </a:rPr>
              <a:t>dugoročnu zadaću</a:t>
            </a:r>
            <a:r>
              <a:rPr lang="vi-VN" sz="2000" dirty="0" smtClean="0">
                <a:solidFill>
                  <a:srgbClr val="002060"/>
                </a:solidFill>
              </a:rPr>
              <a:t>:   </a:t>
            </a:r>
            <a:endParaRPr lang="bs-Latn-BA" sz="2000" dirty="0" smtClean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2000" b="1" dirty="0" smtClean="0">
                <a:solidFill>
                  <a:srgbClr val="002060"/>
                </a:solidFill>
              </a:rPr>
              <a:t>da podstakne i stimulira i druge – manje napredne zajednice i institucije, da unaprijede svoj rad i djelovanje u korist ubrzanijeg i održivog razvoja poduzetništva </a:t>
            </a:r>
            <a:r>
              <a:rPr lang="vi-VN" sz="2000" dirty="0" smtClean="0">
                <a:solidFill>
                  <a:srgbClr val="002060"/>
                </a:solidFill>
              </a:rPr>
              <a:t>- kao temelja razvoja zajednice i čovjeka – na području na kojemu su nadležni i odgovorni. </a:t>
            </a:r>
            <a:endParaRPr lang="bs-Latn-BA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232480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Samo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odvažni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vrijedni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i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kreativni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, </a:t>
            </a:r>
            <a:r>
              <a:rPr lang="bs-Latn-BA" sz="3200" b="1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bs-Latn-BA" sz="3200" b="1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</a:b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Zajednicu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vode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naprijed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!</a:t>
            </a:r>
            <a:endParaRPr lang="bs-Latn-BA" dirty="0"/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556784"/>
            <a:ext cx="8784000" cy="4744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7357320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b="1" dirty="0" err="1" smtClean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Samo</a:t>
            </a:r>
            <a:r>
              <a:rPr lang="en-US" sz="3200" b="1" dirty="0" smtClean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odvažni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vrijedni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i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kreativni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, </a:t>
            </a:r>
            <a:r>
              <a:rPr lang="bs-Latn-BA" sz="3200" b="1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bs-Latn-BA" sz="3200" b="1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</a:b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Zajednicu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vode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naprijed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!</a:t>
            </a:r>
            <a:endParaRPr lang="bs-Latn-BA" dirty="0"/>
          </a:p>
        </p:txBody>
      </p:sp>
      <p:sp>
        <p:nvSpPr>
          <p:cNvPr id="3" name="Rectangle 2"/>
          <p:cNvSpPr/>
          <p:nvPr/>
        </p:nvSpPr>
        <p:spPr>
          <a:xfrm>
            <a:off x="1187624" y="1190632"/>
            <a:ext cx="6768752" cy="4293483"/>
          </a:xfrm>
          <a:prstGeom prst="rect">
            <a:avLst/>
          </a:prstGeom>
        </p:spPr>
        <p:txBody>
          <a:bodyPr wrap="square" anchor="ctr">
            <a:spAutoFit/>
          </a:bodyPr>
          <a:lstStyle/>
          <a:p>
            <a:pPr algn="ctr">
              <a:lnSpc>
                <a:spcPct val="150000"/>
              </a:lnSpc>
            </a:pPr>
            <a:endParaRPr lang="bs-Latn-BA" b="1" dirty="0" smtClean="0">
              <a:solidFill>
                <a:srgbClr val="002060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vi-VN" sz="24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Cilj Projekta </a:t>
            </a:r>
            <a:r>
              <a:rPr lang="vi-VN" sz="24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“GLOBALLOCAL” :  </a:t>
            </a:r>
            <a:endParaRPr lang="bs-Latn-BA" sz="2400" dirty="0" smtClean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>
              <a:lnSpc>
                <a:spcPct val="150000"/>
              </a:lnSpc>
            </a:pPr>
            <a:r>
              <a:rPr lang="vi-VN" sz="2000" dirty="0" smtClean="0">
                <a:solidFill>
                  <a:srgbClr val="002060"/>
                </a:solidFill>
              </a:rPr>
              <a:t>javno odati priznanje i široj javnosti skrenuti pažnju na </a:t>
            </a:r>
            <a:r>
              <a:rPr lang="vi-VN" sz="2000" b="1" dirty="0" smtClean="0">
                <a:solidFill>
                  <a:srgbClr val="002060"/>
                </a:solidFill>
              </a:rPr>
              <a:t>posebno uspješne lokalne i regionalne zajednice </a:t>
            </a:r>
            <a:r>
              <a:rPr lang="vi-VN" sz="2000" dirty="0" smtClean="0">
                <a:solidFill>
                  <a:srgbClr val="002060"/>
                </a:solidFill>
              </a:rPr>
              <a:t>te javne institucije koje u izazovima novog dinamičkog i zahtjevnijeg vremena, originalnim rješenjima i kreativnim mjerama  unaprjeđenja ambijenta, </a:t>
            </a:r>
            <a:r>
              <a:rPr lang="vi-VN" sz="2000" b="1" dirty="0" smtClean="0">
                <a:solidFill>
                  <a:srgbClr val="002060"/>
                </a:solidFill>
              </a:rPr>
              <a:t>značajno doprinose ubrzanijem i održivom razvoju poduzetništva </a:t>
            </a:r>
            <a:r>
              <a:rPr lang="vi-VN" sz="2000" dirty="0" smtClean="0">
                <a:solidFill>
                  <a:srgbClr val="002060"/>
                </a:solidFill>
              </a:rPr>
              <a:t>- kao temelja razvoja zajednice i čovjeka. </a:t>
            </a:r>
            <a:endParaRPr lang="bs-Latn-BA" sz="20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0305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Samo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odvažni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vrijedni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i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kreativni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, </a:t>
            </a:r>
            <a:r>
              <a:rPr lang="bs-Latn-BA" sz="3200" b="1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bs-Latn-BA" sz="3200" b="1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</a:b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Zajednicu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vode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naprijed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!</a:t>
            </a:r>
            <a:endParaRPr lang="bs-Latn-BA" dirty="0"/>
          </a:p>
        </p:txBody>
      </p:sp>
      <p:sp>
        <p:nvSpPr>
          <p:cNvPr id="3" name="Rectangle 2"/>
          <p:cNvSpPr/>
          <p:nvPr/>
        </p:nvSpPr>
        <p:spPr>
          <a:xfrm>
            <a:off x="899592" y="1720840"/>
            <a:ext cx="741682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Geografsko područje </a:t>
            </a:r>
            <a:r>
              <a:rPr lang="vi-VN" sz="2000" dirty="0" smtClean="0"/>
              <a:t>sa kojega će biti nominirani potencijalni laureati: </a:t>
            </a:r>
            <a:r>
              <a:rPr lang="vi-VN" sz="2000" b="1" dirty="0" smtClean="0"/>
              <a:t>srednja Europa </a:t>
            </a:r>
            <a:r>
              <a:rPr lang="vi-VN" sz="2000" dirty="0" smtClean="0"/>
              <a:t>(10 zemalja) i </a:t>
            </a:r>
            <a:r>
              <a:rPr lang="vi-VN" sz="2000" b="1" dirty="0" smtClean="0"/>
              <a:t>jugoistočna Europa </a:t>
            </a:r>
            <a:r>
              <a:rPr lang="vi-VN" sz="2000" dirty="0" smtClean="0"/>
              <a:t>(13 zemalja) </a:t>
            </a:r>
            <a:r>
              <a:rPr lang="vi-VN" dirty="0" smtClean="0"/>
              <a:t>– </a:t>
            </a:r>
            <a:r>
              <a:rPr lang="vi-VN" i="1" dirty="0" smtClean="0"/>
              <a:t>prevashodn</a:t>
            </a:r>
            <a:r>
              <a:rPr lang="vi-VN" i="1" dirty="0">
                <a:solidFill>
                  <a:prstClr val="black"/>
                </a:solidFill>
              </a:rPr>
              <a:t>o</a:t>
            </a:r>
            <a:r>
              <a:rPr lang="bs-Latn-BA" dirty="0" smtClean="0"/>
              <a:t> </a:t>
            </a:r>
            <a:r>
              <a:rPr lang="vi-VN" sz="1600" dirty="0" smtClean="0">
                <a:solidFill>
                  <a:srgbClr val="002060"/>
                </a:solidFill>
              </a:rPr>
              <a:t>Bosna i Hercegovina, Crna Gora, Hrvatska, Kosovo, Sjeverna Makedonija, Slovenija i Srbija </a:t>
            </a:r>
            <a:r>
              <a:rPr lang="vi-VN" dirty="0" smtClean="0"/>
              <a:t>(kao uža regija), s tim da će biti obuhvaćeno </a:t>
            </a:r>
            <a:r>
              <a:rPr lang="vi-VN" i="1" dirty="0" smtClean="0"/>
              <a:t>i tržište: </a:t>
            </a:r>
            <a:r>
              <a:rPr lang="vi-VN" sz="1600" dirty="0" smtClean="0">
                <a:solidFill>
                  <a:srgbClr val="002060"/>
                </a:solidFill>
              </a:rPr>
              <a:t>Albanije, Bugarske, Cipra, Grčke, Moldavije, Rumunjske, Turske i Ukrajine, </a:t>
            </a:r>
            <a:r>
              <a:rPr lang="vi-VN" i="1" dirty="0" smtClean="0"/>
              <a:t>kao i tržište: </a:t>
            </a:r>
            <a:r>
              <a:rPr lang="vi-VN" sz="1600" dirty="0" smtClean="0"/>
              <a:t>Aus</a:t>
            </a:r>
            <a:r>
              <a:rPr lang="vi-VN" sz="1600" dirty="0" smtClean="0">
                <a:solidFill>
                  <a:srgbClr val="002060"/>
                </a:solidFill>
              </a:rPr>
              <a:t>trije, Češke, Italije, Mađarske, Njemačke, Poljske, Slovačke i Švicarske.</a:t>
            </a:r>
            <a:endParaRPr lang="bs-Latn-BA" sz="1600" dirty="0" smtClean="0">
              <a:solidFill>
                <a:srgbClr val="002060"/>
              </a:solidFill>
            </a:endParaRPr>
          </a:p>
          <a:p>
            <a:endParaRPr lang="bs-Latn-BA" sz="800" dirty="0"/>
          </a:p>
          <a:p>
            <a:pPr algn="ctr"/>
            <a:r>
              <a:rPr lang="bs-Latn-BA" b="1" dirty="0" smtClean="0">
                <a:latin typeface="Arial" panose="020B0604020202020204" pitchFamily="34" charset="0"/>
                <a:cs typeface="Arial" panose="020B0604020202020204" pitchFamily="34" charset="0"/>
              </a:rPr>
              <a:t>U 2019. godini</a:t>
            </a:r>
            <a:r>
              <a:rPr lang="vi-VN" b="1" dirty="0" smtClean="0">
                <a:latin typeface="Arial" panose="020B0604020202020204" pitchFamily="34" charset="0"/>
                <a:cs typeface="Arial" panose="020B0604020202020204" pitchFamily="34" charset="0"/>
              </a:rPr>
              <a:t>, 10</a:t>
            </a:r>
            <a:r>
              <a:rPr lang="bs-Latn-BA" b="1" dirty="0" smtClean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vi-VN" b="1" dirty="0" smtClean="0">
                <a:latin typeface="Arial" panose="020B0604020202020204" pitchFamily="34" charset="0"/>
                <a:cs typeface="Arial" panose="020B0604020202020204" pitchFamily="34" charset="0"/>
              </a:rPr>
              <a:t> predlagača predložilo </a:t>
            </a:r>
            <a:r>
              <a:rPr lang="bs-Latn-BA" b="1" dirty="0" smtClean="0">
                <a:latin typeface="Arial" panose="020B0604020202020204" pitchFamily="34" charset="0"/>
                <a:cs typeface="Arial" panose="020B0604020202020204" pitchFamily="34" charset="0"/>
              </a:rPr>
              <a:t>je </a:t>
            </a:r>
            <a:r>
              <a:rPr lang="vi-VN" b="1" dirty="0" smtClean="0">
                <a:latin typeface="Arial" panose="020B0604020202020204" pitchFamily="34" charset="0"/>
                <a:cs typeface="Arial" panose="020B0604020202020204" pitchFamily="34" charset="0"/>
              </a:rPr>
              <a:t>ukupno 1</a:t>
            </a:r>
            <a:r>
              <a:rPr lang="bs-Latn-BA" b="1" dirty="0" smtClean="0">
                <a:latin typeface="Arial" panose="020B0604020202020204" pitchFamily="34" charset="0"/>
                <a:cs typeface="Arial" panose="020B0604020202020204" pitchFamily="34" charset="0"/>
              </a:rPr>
              <a:t>81</a:t>
            </a:r>
            <a:r>
              <a:rPr lang="vi-VN" b="1" dirty="0" smtClean="0">
                <a:latin typeface="Arial" panose="020B0604020202020204" pitchFamily="34" charset="0"/>
                <a:cs typeface="Arial" panose="020B0604020202020204" pitchFamily="34" charset="0"/>
              </a:rPr>
              <a:t>  kandidata iz 7 zemalja </a:t>
            </a:r>
            <a:r>
              <a:rPr lang="vi-VN" sz="1600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(Austrija, Bosna i Hercegovina, Crna Gora, Hrvatska, Sjeverna Makedonija, Slovenija i Srbija). </a:t>
            </a:r>
            <a:endParaRPr lang="bs-Latn-BA" sz="1600" dirty="0" smtClean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vi-V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Svi predloženi kandidati dali su pisanu suglasnost da budu nominirani. </a:t>
            </a:r>
            <a:r>
              <a:rPr lang="bs-Latn-BA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Evaluaciju nominacija i odlučivanje o laureatima vršio je </a:t>
            </a:r>
            <a:r>
              <a:rPr lang="vi-V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14-očlan</a:t>
            </a:r>
            <a:r>
              <a:rPr lang="bs-Latn-BA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neovisni </a:t>
            </a:r>
            <a:r>
              <a:rPr lang="vi-V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Međunarodn</a:t>
            </a:r>
            <a:r>
              <a:rPr lang="bs-Latn-BA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komitet za dodjelu nagrada i priznanja (4 počasna člana ne glasuju). Svaki kandidat, da bi postao laureat, morao je dobiti 2/3 glasova članova Komiteta – dakle, </a:t>
            </a:r>
            <a:r>
              <a:rPr lang="vi-VN" b="1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najmanje 9 glasova</a:t>
            </a:r>
            <a:r>
              <a:rPr lang="vi-VN" dirty="0" smtClean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vi-VN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402253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Samo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odvažni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vrijedni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i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kreativni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, </a:t>
            </a:r>
            <a:r>
              <a:rPr lang="bs-Latn-BA" sz="3200" b="1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bs-Latn-BA" sz="3200" b="1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</a:b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Zajednicu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vode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naprijed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!</a:t>
            </a:r>
            <a:endParaRPr lang="bs-Latn-BA" dirty="0"/>
          </a:p>
        </p:txBody>
      </p:sp>
      <p:sp>
        <p:nvSpPr>
          <p:cNvPr id="3" name="Rectangle 2"/>
          <p:cNvSpPr/>
          <p:nvPr/>
        </p:nvSpPr>
        <p:spPr>
          <a:xfrm>
            <a:off x="755576" y="2967336"/>
            <a:ext cx="7704856" cy="1754326"/>
          </a:xfrm>
          <a:prstGeom prst="rect">
            <a:avLst/>
          </a:prstGeom>
        </p:spPr>
        <p:txBody>
          <a:bodyPr wrap="square" anchor="b">
            <a:spAutoFit/>
          </a:bodyPr>
          <a:lstStyle/>
          <a:p>
            <a:endParaRPr lang="bs-Latn-BA" dirty="0" smtClean="0"/>
          </a:p>
          <a:p>
            <a:endParaRPr lang="bs-Latn-BA" dirty="0"/>
          </a:p>
          <a:p>
            <a:endParaRPr lang="bs-Latn-BA" dirty="0" smtClean="0"/>
          </a:p>
          <a:p>
            <a:endParaRPr lang="bs-Latn-BA" dirty="0" smtClean="0"/>
          </a:p>
          <a:p>
            <a:endParaRPr lang="bs-Latn-BA" dirty="0"/>
          </a:p>
          <a:p>
            <a:endParaRPr lang="bs-Latn-BA" dirty="0" smtClean="0"/>
          </a:p>
        </p:txBody>
      </p:sp>
      <p:sp>
        <p:nvSpPr>
          <p:cNvPr id="4" name="Rectangle 3"/>
          <p:cNvSpPr/>
          <p:nvPr/>
        </p:nvSpPr>
        <p:spPr>
          <a:xfrm>
            <a:off x="467544" y="-356651"/>
            <a:ext cx="8424936" cy="60785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bs-Latn-BA" dirty="0" smtClean="0"/>
          </a:p>
          <a:p>
            <a:endParaRPr lang="bs-Latn-BA" dirty="0"/>
          </a:p>
          <a:p>
            <a:r>
              <a:rPr lang="bs-Latn-BA" dirty="0" smtClean="0"/>
              <a:t>1 / 2</a:t>
            </a:r>
          </a:p>
          <a:p>
            <a:endParaRPr lang="bs-Latn-BA" dirty="0"/>
          </a:p>
          <a:p>
            <a:endParaRPr lang="bs-Latn-BA" dirty="0" smtClean="0"/>
          </a:p>
          <a:p>
            <a:endParaRPr lang="bs-Latn-BA" dirty="0"/>
          </a:p>
          <a:p>
            <a:endParaRPr lang="bs-Latn-BA" sz="1100" dirty="0" smtClean="0"/>
          </a:p>
          <a:p>
            <a:pPr algn="ctr"/>
            <a:r>
              <a:rPr lang="bs-Latn-BA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Kriteriji za dobijanje nagrade GLOBALLOCAL su</a:t>
            </a:r>
            <a:r>
              <a:rPr lang="vi-VN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endParaRPr lang="bs-Latn-BA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vi-VN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s-Latn-BA" b="1" dirty="0"/>
              <a:t>O</a:t>
            </a:r>
            <a:r>
              <a:rPr lang="vi-VN" b="1" dirty="0" smtClean="0"/>
              <a:t>dnos lokalne zajednice prema poduzetnicima </a:t>
            </a:r>
            <a:r>
              <a:rPr lang="vi-VN" dirty="0" smtClean="0"/>
              <a:t>i poduzetništvu i njihova međusobna komunikacija i suradnja; </a:t>
            </a:r>
            <a:endParaRPr lang="bs-Latn-BA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s-Latn-BA" b="1" dirty="0"/>
              <a:t>B</a:t>
            </a:r>
            <a:r>
              <a:rPr lang="vi-VN" b="1" dirty="0" smtClean="0"/>
              <a:t>roj i struktura udruga </a:t>
            </a:r>
            <a:r>
              <a:rPr lang="vi-VN" dirty="0" smtClean="0"/>
              <a:t>poduzetnika, poslodavca, gospodarstvenika</a:t>
            </a:r>
            <a:r>
              <a:rPr lang="bs-Latn-BA" dirty="0" smtClean="0"/>
              <a:t> </a:t>
            </a:r>
            <a:r>
              <a:rPr lang="vi-VN" dirty="0" smtClean="0"/>
              <a:t>/</a:t>
            </a:r>
            <a:r>
              <a:rPr lang="bs-Latn-BA" dirty="0" smtClean="0"/>
              <a:t> </a:t>
            </a:r>
            <a:r>
              <a:rPr lang="vi-VN" dirty="0" smtClean="0"/>
              <a:t>privrednika, menadžera, obrtnika, poljoprivrednika,</a:t>
            </a:r>
            <a:r>
              <a:rPr lang="bs-Latn-BA" dirty="0" smtClean="0"/>
              <a:t> </a:t>
            </a:r>
            <a:r>
              <a:rPr lang="vi-VN" dirty="0" smtClean="0"/>
              <a:t>komora i drugih sličnih udruga na području lokalne zajednice (dalje: poslovne asocijacije); </a:t>
            </a:r>
            <a:endParaRPr lang="bs-Latn-BA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s-Latn-BA" b="1" dirty="0"/>
              <a:t>O</a:t>
            </a:r>
            <a:r>
              <a:rPr lang="vi-VN" b="1" dirty="0" smtClean="0"/>
              <a:t>dnos lokalne zajednice prema poslovnim asocijacijama </a:t>
            </a:r>
            <a:r>
              <a:rPr lang="vi-VN" dirty="0" smtClean="0"/>
              <a:t>i njihova međusobna komunikacija i suradnja;</a:t>
            </a:r>
            <a:endParaRPr lang="bs-Latn-BA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s-Latn-BA" dirty="0"/>
              <a:t>P</a:t>
            </a:r>
            <a:r>
              <a:rPr lang="vi-VN" dirty="0" smtClean="0"/>
              <a:t>ostojanje i aktivan rad </a:t>
            </a:r>
            <a:r>
              <a:rPr lang="bs-Latn-BA" b="1" dirty="0" smtClean="0"/>
              <a:t>ESV</a:t>
            </a:r>
            <a:r>
              <a:rPr lang="vi-VN" b="1" dirty="0" smtClean="0"/>
              <a:t> </a:t>
            </a:r>
            <a:r>
              <a:rPr lang="vi-VN" dirty="0" smtClean="0"/>
              <a:t>na području lokalne zajednice;</a:t>
            </a:r>
            <a:endParaRPr lang="bs-Latn-BA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s-Latn-BA" dirty="0"/>
              <a:t>N</a:t>
            </a:r>
            <a:r>
              <a:rPr lang="vi-VN" dirty="0" smtClean="0"/>
              <a:t>ekonvencionalna</a:t>
            </a:r>
            <a:r>
              <a:rPr lang="bs-Latn-BA" dirty="0" smtClean="0"/>
              <a:t> </a:t>
            </a:r>
            <a:r>
              <a:rPr lang="vi-VN" dirty="0" smtClean="0"/>
              <a:t>/</a:t>
            </a:r>
            <a:r>
              <a:rPr lang="bs-Latn-BA" dirty="0" smtClean="0"/>
              <a:t> </a:t>
            </a:r>
            <a:r>
              <a:rPr lang="vi-VN" dirty="0" smtClean="0"/>
              <a:t>originalna </a:t>
            </a:r>
            <a:r>
              <a:rPr lang="vi-VN" b="1" dirty="0" smtClean="0"/>
              <a:t>rješenja i odluke </a:t>
            </a:r>
            <a:r>
              <a:rPr lang="vi-VN" dirty="0" smtClean="0"/>
              <a:t>u rješavanju konkretnih prepreka koje usporavaju razvoj poduzetništva na području lokalne zajednice; </a:t>
            </a:r>
            <a:endParaRPr lang="bs-Latn-BA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s-Latn-BA" b="1" dirty="0"/>
              <a:t>B</a:t>
            </a:r>
            <a:r>
              <a:rPr lang="vi-VN" b="1" dirty="0" smtClean="0"/>
              <a:t>roj poduzetnika </a:t>
            </a:r>
            <a:r>
              <a:rPr lang="vi-VN" dirty="0" smtClean="0"/>
              <a:t>(privredna društva, obrti, tzv. samostalne djelatnosti,  registrirana poljoprivredna gospodarstva, zadruge, udruge sa gospodarskom djelatnošću...) na području lokalne zajednice u odnosu na broj stanovnika; 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3128451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83568" y="-633650"/>
            <a:ext cx="8064896" cy="67403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dirty="0" smtClean="0"/>
              <a:t>	</a:t>
            </a:r>
            <a:endParaRPr lang="bs-Latn-BA" dirty="0" smtClean="0"/>
          </a:p>
          <a:p>
            <a:endParaRPr lang="bs-Latn-BA" dirty="0"/>
          </a:p>
          <a:p>
            <a:endParaRPr lang="bs-Latn-BA" dirty="0" smtClean="0"/>
          </a:p>
          <a:p>
            <a:endParaRPr lang="bs-Latn-BA" dirty="0"/>
          </a:p>
          <a:p>
            <a:r>
              <a:rPr lang="bs-Latn-BA" dirty="0" smtClean="0"/>
              <a:t>2 / 2</a:t>
            </a:r>
          </a:p>
          <a:p>
            <a:endParaRPr lang="bs-Latn-BA" dirty="0" smtClean="0"/>
          </a:p>
          <a:p>
            <a:r>
              <a:rPr lang="bs-Latn-BA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Kriteriji...</a:t>
            </a:r>
          </a:p>
          <a:p>
            <a:endParaRPr lang="bs-Latn-BA" sz="1200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s-Latn-BA" b="1" dirty="0"/>
              <a:t>B</a:t>
            </a:r>
            <a:r>
              <a:rPr lang="vi-VN" b="1" dirty="0" smtClean="0"/>
              <a:t>roj poduzetnika </a:t>
            </a:r>
            <a:r>
              <a:rPr lang="vi-VN" dirty="0" smtClean="0"/>
              <a:t>na području lokalne zajednice u odnosu na broj javnih</a:t>
            </a:r>
            <a:r>
              <a:rPr lang="bs-Latn-BA" dirty="0" smtClean="0"/>
              <a:t> </a:t>
            </a:r>
            <a:r>
              <a:rPr lang="vi-VN" dirty="0" smtClean="0"/>
              <a:t>/</a:t>
            </a:r>
            <a:r>
              <a:rPr lang="bs-Latn-BA" dirty="0" smtClean="0"/>
              <a:t> </a:t>
            </a:r>
            <a:r>
              <a:rPr lang="vi-VN" dirty="0" smtClean="0"/>
              <a:t>državnih poduzeća; </a:t>
            </a:r>
            <a:endParaRPr lang="bs-Latn-BA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s-Latn-BA" b="1" dirty="0"/>
              <a:t>B</a:t>
            </a:r>
            <a:r>
              <a:rPr lang="vi-VN" b="1" dirty="0" smtClean="0"/>
              <a:t>roj zaposlenih </a:t>
            </a:r>
            <a:r>
              <a:rPr lang="vi-VN" dirty="0" smtClean="0"/>
              <a:t>u sektoru poduzetništva u odnosu na ukupan broj zaposlenih na području lokalne zajednice; </a:t>
            </a:r>
            <a:endParaRPr lang="bs-Latn-BA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s-Latn-BA" b="1" dirty="0"/>
              <a:t>B</a:t>
            </a:r>
            <a:r>
              <a:rPr lang="vi-VN" b="1" dirty="0" smtClean="0"/>
              <a:t>roj i struktura poduzetničkih potpornih institucija </a:t>
            </a:r>
            <a:r>
              <a:rPr lang="vi-VN" dirty="0" smtClean="0"/>
              <a:t>(dalje: PPI) na području lokalne zajednice (razvojne agencije, poduzetnički centri, poduzetnički inkubatori, poslovne zone, znanstveno-tehnološki parkovi, poduzetnički akceleratori, start-up centri, centri kompetencije i slični);</a:t>
            </a:r>
            <a:endParaRPr lang="bs-Latn-BA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s-Latn-BA" dirty="0"/>
              <a:t>D</a:t>
            </a:r>
            <a:r>
              <a:rPr lang="vi-VN" dirty="0" smtClean="0"/>
              <a:t>oprinos, konkretnim programima i mjerama,  razvoju i afirmaciji </a:t>
            </a:r>
            <a:r>
              <a:rPr lang="vi-VN" b="1" dirty="0" smtClean="0"/>
              <a:t>poduzetništva mladih </a:t>
            </a:r>
            <a:r>
              <a:rPr lang="vi-VN" dirty="0" smtClean="0"/>
              <a:t>na području lokalne zajednice; </a:t>
            </a:r>
            <a:endParaRPr lang="bs-Latn-BA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s-Latn-BA" dirty="0"/>
              <a:t>D</a:t>
            </a:r>
            <a:r>
              <a:rPr lang="vi-VN" dirty="0" smtClean="0"/>
              <a:t>oprinos, konkretnim programima i mjerama, </a:t>
            </a:r>
            <a:r>
              <a:rPr lang="vi-VN" b="1" dirty="0" smtClean="0"/>
              <a:t>obrazovanju mladih </a:t>
            </a:r>
            <a:r>
              <a:rPr lang="vi-VN" dirty="0" smtClean="0"/>
              <a:t>za poduzetništvo  na području lokalne zajednice; </a:t>
            </a:r>
            <a:endParaRPr lang="bs-Latn-BA" dirty="0" smtClean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bs-Latn-BA" dirty="0"/>
              <a:t>O</a:t>
            </a:r>
            <a:r>
              <a:rPr lang="vi-VN" dirty="0" smtClean="0"/>
              <a:t>d lokalne zajednice: </a:t>
            </a:r>
            <a:r>
              <a:rPr lang="vi-VN" b="1" dirty="0" smtClean="0"/>
              <a:t>promocija, podsticanje i javno vrednovanje </a:t>
            </a:r>
            <a:r>
              <a:rPr lang="vi-VN" dirty="0" smtClean="0"/>
              <a:t>pozitivnih poduzetničkih praksi kao i ekonomskih politika koje unaprjeđuju ambijent za ubrzaniji i održivi razvoj poduzetništva na području koje svojim ovlastima obuhvata lokalna zajednica.</a:t>
            </a:r>
            <a:endParaRPr lang="vi-VN" dirty="0"/>
          </a:p>
        </p:txBody>
      </p:sp>
    </p:spTree>
    <p:extLst>
      <p:ext uri="{BB962C8B-B14F-4D97-AF65-F5344CB8AC3E}">
        <p14:creationId xmlns:p14="http://schemas.microsoft.com/office/powerpoint/2010/main" val="223664122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Samo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odvažni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vrijedni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i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kreativni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, </a:t>
            </a:r>
            <a:r>
              <a:rPr lang="bs-Latn-BA" sz="3200" b="1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bs-Latn-BA" sz="3200" b="1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</a:b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Zajednicu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vode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naprijed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!</a:t>
            </a:r>
            <a:endParaRPr lang="bs-Latn-BA" dirty="0"/>
          </a:p>
        </p:txBody>
      </p:sp>
      <p:sp>
        <p:nvSpPr>
          <p:cNvPr id="4" name="Rectangle 3"/>
          <p:cNvSpPr/>
          <p:nvPr/>
        </p:nvSpPr>
        <p:spPr>
          <a:xfrm>
            <a:off x="611560" y="689789"/>
            <a:ext cx="7920880" cy="53707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bs-Latn-BA" sz="1400" dirty="0" smtClean="0">
              <a:solidFill>
                <a:prstClr val="black"/>
              </a:solidFill>
            </a:endParaRPr>
          </a:p>
          <a:p>
            <a:pPr lvl="0"/>
            <a:endParaRPr lang="bs-Latn-BA" sz="1400" dirty="0">
              <a:solidFill>
                <a:prstClr val="black"/>
              </a:solidFill>
            </a:endParaRPr>
          </a:p>
          <a:p>
            <a:pPr lvl="0"/>
            <a:endParaRPr lang="bs-Latn-BA" sz="1400" dirty="0" smtClean="0">
              <a:solidFill>
                <a:prstClr val="black"/>
              </a:solidFill>
            </a:endParaRPr>
          </a:p>
          <a:p>
            <a:pPr lvl="0"/>
            <a:endParaRPr lang="bs-Latn-BA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0" algn="ctr"/>
            <a:r>
              <a:rPr lang="bs-Latn-BA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 </a:t>
            </a:r>
            <a:r>
              <a:rPr lang="vi-VN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Gradačac</a:t>
            </a:r>
            <a:r>
              <a:rPr lang="bs-Latn-BA" sz="2000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s-Latn-BA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 među </a:t>
            </a:r>
            <a:r>
              <a:rPr lang="bs-Latn-BA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181 kandidatom </a:t>
            </a:r>
            <a:r>
              <a:rPr lang="bs-Latn-BA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 </a:t>
            </a:r>
            <a:r>
              <a:rPr lang="bs-Latn-BA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 zemalja </a:t>
            </a:r>
            <a:r>
              <a:rPr lang="bs-Latn-BA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izabran za jednog od </a:t>
            </a:r>
            <a:r>
              <a:rPr lang="bs-Latn-BA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57 laureata</a:t>
            </a:r>
            <a:r>
              <a:rPr lang="bs-Latn-BA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te dobio  NAGRADU I PRIZNANJE </a:t>
            </a:r>
            <a:r>
              <a:rPr lang="bs-Latn-BA" sz="1400" b="1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ZA NAJBOLJE LOKALNE ZAJEDNICE ZA KREIRANJE DOBROG AMBIJENTA ZA RAZVOJ PODUZETNIŠTVA U SREDNJOJ I JUGOISTOČNOJ EUROPI “GLOBALLOCAL”</a:t>
            </a:r>
            <a:r>
              <a:rPr lang="bs-Latn-BA" sz="1400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 z b o g : </a:t>
            </a:r>
            <a:endParaRPr lang="vi-VN" sz="1400" dirty="0" smtClean="0">
              <a:solidFill>
                <a:prstClr val="black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vi-VN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Dugogodišn</a:t>
            </a:r>
            <a:r>
              <a:rPr lang="bs-Latn-BA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je</a:t>
            </a:r>
            <a:r>
              <a:rPr lang="vi-VN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tradicij</a:t>
            </a:r>
            <a:r>
              <a:rPr lang="bs-Latn-BA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poslovanja u prerađivačkoj industriji </a:t>
            </a:r>
            <a:r>
              <a:rPr lang="vi-VN" sz="15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(metal, drvo, tekstil, prehrana), građevinarstvu, trgovini, turizmu i uslugama;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vi-VN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Kontinuiran</a:t>
            </a:r>
            <a:r>
              <a:rPr lang="bs-Latn-BA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vi-VN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rast</a:t>
            </a:r>
            <a:r>
              <a:rPr lang="bs-Latn-BA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poduzetničke aktivnosti </a:t>
            </a:r>
            <a:r>
              <a:rPr lang="vi-VN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kroz partnerstvo domaćih i stranih investitora kao što su proizvođači dijelova (Cimos, Wagner Automotiv) za vodeće svjetske autoindustrije (Volkswagen,PSA,Audi,BMW);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bs-Latn-BA" sz="1500" b="1" dirty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vi-VN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ider</a:t>
            </a:r>
            <a:r>
              <a:rPr lang="bs-Latn-BA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ske</a:t>
            </a:r>
            <a:r>
              <a:rPr lang="vi-VN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s-Latn-BA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pozicije </a:t>
            </a:r>
            <a:r>
              <a:rPr lang="vi-VN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prehrambeno-prerađivačkoj industriji </a:t>
            </a:r>
            <a:r>
              <a:rPr lang="vi-VN" sz="15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(Lactalis)</a:t>
            </a:r>
            <a:r>
              <a:rPr lang="bs-Latn-BA" sz="15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te</a:t>
            </a:r>
            <a:r>
              <a:rPr lang="vi-VN" sz="15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uspješn</a:t>
            </a:r>
            <a:r>
              <a:rPr lang="bs-Latn-BA" sz="15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15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suradnj</a:t>
            </a:r>
            <a:r>
              <a:rPr lang="bs-Latn-BA" sz="15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15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 domaćim proizvođačima mlijeka (preko 3.000 kooperanata);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bs-Latn-BA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Pozicije kao značajnog </a:t>
            </a:r>
            <a:r>
              <a:rPr lang="vi-VN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proizvodn</a:t>
            </a:r>
            <a:r>
              <a:rPr lang="bs-Latn-BA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vi-VN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 trgovačk</a:t>
            </a:r>
            <a:r>
              <a:rPr lang="bs-Latn-BA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og</a:t>
            </a:r>
            <a:r>
              <a:rPr lang="vi-VN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centra u BIH </a:t>
            </a:r>
            <a:r>
              <a:rPr lang="vi-VN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vodeć</a:t>
            </a:r>
            <a:r>
              <a:rPr lang="bs-Latn-BA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 pozicije</a:t>
            </a:r>
            <a:r>
              <a:rPr lang="vi-VN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 proizvodnji koštičavog voća (šljiva);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bs-Latn-BA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Razvijenog</a:t>
            </a:r>
            <a:r>
              <a:rPr lang="vi-VN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s-Latn-BA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propulzivnog „</a:t>
            </a:r>
            <a:r>
              <a:rPr lang="vi-VN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Međun</a:t>
            </a:r>
            <a:r>
              <a:rPr lang="bs-Latn-BA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r>
              <a:rPr lang="vi-VN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sajm</a:t>
            </a:r>
            <a:r>
              <a:rPr lang="bs-Latn-BA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poljoprivrede i prehrembene industrije</a:t>
            </a:r>
            <a:r>
              <a:rPr lang="bs-Latn-BA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“</a:t>
            </a:r>
            <a:r>
              <a:rPr lang="vi-VN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vi-VN" sz="15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koji je jedinstven u ovom dijelu E</a:t>
            </a:r>
            <a:r>
              <a:rPr lang="bs-Latn-BA" sz="15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</a:t>
            </a:r>
            <a:r>
              <a:rPr lang="vi-VN" sz="15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rope i najstarij</a:t>
            </a:r>
            <a:r>
              <a:rPr lang="bs-Latn-BA" sz="15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15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manifestacija ovog</a:t>
            </a:r>
            <a:r>
              <a:rPr lang="bs-Latn-BA" sz="15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vi-VN" sz="15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tipa </a:t>
            </a:r>
            <a:r>
              <a:rPr lang="bs-Latn-BA" sz="15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 BiH</a:t>
            </a:r>
            <a:r>
              <a:rPr lang="vi-VN" sz="15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; 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vi-VN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Izvozn</a:t>
            </a:r>
            <a:r>
              <a:rPr lang="bs-Latn-BA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vi-VN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orijentiranost</a:t>
            </a:r>
            <a:r>
              <a:rPr lang="bs-Latn-BA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1500" b="1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vi-VN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 151,4 mil EUR izvoza druga općina po izvozu u Tuzlansko</a:t>
            </a:r>
            <a:r>
              <a:rPr lang="bs-Latn-BA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j</a:t>
            </a:r>
            <a:r>
              <a:rPr lang="bs-Latn-BA" sz="1500" dirty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bs-Latn-BA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županiji </a:t>
            </a:r>
            <a:r>
              <a:rPr lang="vi-VN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(26,25%) i peta općina po izvozu u B</a:t>
            </a:r>
            <a:r>
              <a:rPr lang="bs-Latn-BA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1500" dirty="0" smtClean="0">
                <a:solidFill>
                  <a:schemeClr val="accent6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H (5,12%);</a:t>
            </a:r>
          </a:p>
          <a:p>
            <a:pPr marL="285750" lvl="0" indent="-285750">
              <a:buFont typeface="Courier New" panose="02070309020205020404" pitchFamily="49" charset="0"/>
              <a:buChar char="o"/>
            </a:pPr>
            <a:r>
              <a:rPr lang="vi-VN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Transparentnost</a:t>
            </a:r>
            <a:r>
              <a:rPr lang="bs-Latn-BA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vi-VN" sz="1500" b="1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rada lokalne uprave </a:t>
            </a:r>
            <a:r>
              <a:rPr lang="vi-VN" sz="15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uz prilagođen pristup rastućim potrebama</a:t>
            </a:r>
            <a:r>
              <a:rPr lang="bs-Latn-BA" sz="15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gospodarstva </a:t>
            </a:r>
            <a:r>
              <a:rPr lang="vi-VN" sz="15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na području</a:t>
            </a:r>
            <a:r>
              <a:rPr lang="bs-Latn-BA" sz="15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Grada</a:t>
            </a:r>
            <a:r>
              <a:rPr lang="vi-VN" sz="1500" dirty="0" smtClean="0">
                <a:solidFill>
                  <a:srgbClr val="00B05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Gradačac.</a:t>
            </a:r>
            <a:endParaRPr lang="vi-VN" sz="1500" dirty="0">
              <a:solidFill>
                <a:srgbClr val="00B05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45933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Samo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odvažni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,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vrijedni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i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kreativni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, </a:t>
            </a:r>
            <a:r>
              <a:rPr lang="bs-Latn-BA" sz="3200" b="1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  <a:t/>
            </a:r>
            <a:br>
              <a:rPr lang="bs-Latn-BA" sz="3200" b="1" dirty="0">
                <a:solidFill>
                  <a:prstClr val="black"/>
                </a:solidFill>
                <a:latin typeface="Arial"/>
                <a:ea typeface="Times New Roman"/>
                <a:cs typeface="Times New Roman"/>
              </a:rPr>
            </a:b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Zajednicu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vode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naprijed</a:t>
            </a:r>
            <a:r>
              <a:rPr lang="en-US" sz="3200" b="1" dirty="0">
                <a:solidFill>
                  <a:srgbClr val="0070C0"/>
                </a:solidFill>
                <a:latin typeface="Script MT Bold"/>
                <a:ea typeface="Times New Roman"/>
                <a:cs typeface="Times New Roman"/>
              </a:rPr>
              <a:t> !</a:t>
            </a:r>
            <a:endParaRPr lang="bs-Latn-BA" dirty="0"/>
          </a:p>
        </p:txBody>
      </p:sp>
      <p:pic>
        <p:nvPicPr>
          <p:cNvPr id="4" name="Picture 3" descr="C:\Users\mpf-4\AppData\Local\Microsoft\Windows\Temporary Internet Files\Content.Word\Global ÔÇô Local Award logo, zlatni.pn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4572000" cy="4392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295433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>
              <a:spcBef>
                <a:spcPts val="0"/>
              </a:spcBef>
            </a:pPr>
            <a:r>
              <a:rPr lang="bs-Latn-BA" sz="5400" dirty="0" smtClean="0">
                <a:solidFill>
                  <a:srgbClr val="FF0000"/>
                </a:solidFill>
              </a:rPr>
              <a:t/>
            </a:r>
            <a:br>
              <a:rPr lang="bs-Latn-BA" sz="5400" dirty="0" smtClean="0">
                <a:solidFill>
                  <a:srgbClr val="FF0000"/>
                </a:solidFill>
              </a:rPr>
            </a:br>
            <a:r>
              <a:rPr lang="bs-Latn-BA" sz="5400" dirty="0">
                <a:solidFill>
                  <a:srgbClr val="FF0000"/>
                </a:solidFill>
              </a:rPr>
              <a:t/>
            </a:r>
            <a:br>
              <a:rPr lang="bs-Latn-BA" sz="5400" dirty="0">
                <a:solidFill>
                  <a:srgbClr val="FF0000"/>
                </a:solidFill>
              </a:rPr>
            </a:br>
            <a:r>
              <a:rPr lang="bs-Latn-BA" sz="5400" dirty="0" smtClean="0">
                <a:solidFill>
                  <a:srgbClr val="FF0000"/>
                </a:solidFill>
              </a:rPr>
              <a:t/>
            </a:r>
            <a:br>
              <a:rPr lang="bs-Latn-BA" sz="5400" dirty="0" smtClean="0">
                <a:solidFill>
                  <a:srgbClr val="FF0000"/>
                </a:solidFill>
              </a:rPr>
            </a:br>
            <a:r>
              <a:rPr lang="bs-Latn-BA" sz="5400" dirty="0" smtClean="0">
                <a:solidFill>
                  <a:srgbClr val="FF0000"/>
                </a:solidFill>
              </a:rPr>
              <a:t/>
            </a:r>
            <a:br>
              <a:rPr lang="bs-Latn-BA" sz="5400" dirty="0" smtClean="0">
                <a:solidFill>
                  <a:srgbClr val="FF0000"/>
                </a:solidFill>
              </a:rPr>
            </a:br>
            <a:r>
              <a:rPr lang="bs-Latn-BA" sz="5400" dirty="0" smtClean="0">
                <a:solidFill>
                  <a:srgbClr val="FF0000"/>
                </a:solidFill>
              </a:rPr>
              <a:t/>
            </a:r>
            <a:br>
              <a:rPr lang="bs-Latn-BA" sz="5400" dirty="0" smtClean="0">
                <a:solidFill>
                  <a:srgbClr val="FF0000"/>
                </a:solidFill>
              </a:rPr>
            </a:br>
            <a:r>
              <a:rPr lang="bs-Latn-BA" sz="5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ČESTITAMO GRADAČCU </a:t>
            </a:r>
            <a:r>
              <a:rPr lang="bs-Latn-BA" sz="5400" b="1" dirty="0" smtClean="0">
                <a:solidFill>
                  <a:srgbClr val="FF0000"/>
                </a:solidFill>
              </a:rPr>
              <a:t>!</a:t>
            </a:r>
            <a:r>
              <a:rPr lang="bs-Latn-BA" sz="5400" dirty="0" smtClean="0">
                <a:solidFill>
                  <a:srgbClr val="FF0000"/>
                </a:solidFill>
              </a:rPr>
              <a:t/>
            </a:r>
            <a:br>
              <a:rPr lang="bs-Latn-BA" sz="5400" dirty="0" smtClean="0">
                <a:solidFill>
                  <a:srgbClr val="FF0000"/>
                </a:solidFill>
              </a:rPr>
            </a:br>
            <a:r>
              <a:rPr lang="bs-Latn-BA" sz="5400" dirty="0" smtClean="0">
                <a:solidFill>
                  <a:srgbClr val="FF0000"/>
                </a:solidFill>
              </a:rPr>
              <a:t/>
            </a:r>
            <a:br>
              <a:rPr lang="bs-Latn-BA" sz="5400" dirty="0" smtClean="0">
                <a:solidFill>
                  <a:srgbClr val="FF0000"/>
                </a:solidFill>
              </a:rPr>
            </a:br>
            <a:r>
              <a:rPr lang="bs-Latn-BA" sz="2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Svečana </a:t>
            </a:r>
            <a:r>
              <a:rPr lang="bs-Latn-BA" sz="2700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ceremonija proglašenja laureata i dodjele Nagrada i Priznanja “GLOBALLOCAL” za 2019. </a:t>
            </a:r>
            <a:r>
              <a:rPr lang="bs-Latn-BA" sz="2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g. </a:t>
            </a:r>
            <a:br>
              <a:rPr lang="bs-Latn-BA" sz="2700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bs-Latn-BA" sz="2700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bila je </a:t>
            </a:r>
            <a:r>
              <a:rPr lang="bs-Latn-BA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održana u </a:t>
            </a:r>
            <a:r>
              <a:rPr lang="bs-Latn-BA" sz="2700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S. </a:t>
            </a:r>
            <a:r>
              <a:rPr lang="bs-Latn-BA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Makedoniji, </a:t>
            </a:r>
            <a:r>
              <a:rPr lang="bs-Latn-BA" sz="2700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 </a:t>
            </a:r>
            <a:r>
              <a:rPr lang="bs-Latn-BA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Skoplju, </a:t>
            </a:r>
            <a:r>
              <a:rPr lang="bs-Latn-BA" sz="2700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bs-Latn-BA" sz="2700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bs-Latn-BA" sz="2700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od </a:t>
            </a:r>
            <a:r>
              <a:rPr lang="bs-Latn-BA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16. do </a:t>
            </a:r>
            <a:r>
              <a:rPr lang="bs-Latn-BA" sz="2700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18. </a:t>
            </a:r>
            <a:r>
              <a:rPr lang="bs-Latn-BA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10. 2019. </a:t>
            </a:r>
            <a:r>
              <a:rPr lang="bs-Latn-BA" sz="2700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g. </a:t>
            </a:r>
            <a:r>
              <a:rPr lang="bs-Latn-BA" sz="2700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– </a:t>
            </a:r>
            <a:r>
              <a:rPr lang="bs-Latn-BA" sz="2700" b="1" dirty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u okviru </a:t>
            </a:r>
            <a:r>
              <a:rPr lang="bs-Latn-BA" sz="27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programa Svjetskog kongresa poduzetnika pod pokroviteljstvom </a:t>
            </a:r>
            <a:br>
              <a:rPr lang="bs-Latn-BA" sz="27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bs-Latn-BA" sz="2700" b="1" dirty="0" smtClean="0">
                <a:solidFill>
                  <a:srgbClr val="00206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Vlade Republike Sjeverne Makedonije</a:t>
            </a:r>
            <a:r>
              <a:rPr lang="bs-Latn-BA" sz="27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bs-Latn-BA" sz="2700" b="1" dirty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r>
              <a:rPr lang="bs-Latn-BA" sz="18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/>
            </a:r>
            <a:br>
              <a:rPr lang="bs-Latn-BA" sz="1800" b="1" dirty="0" smtClean="0">
                <a:solidFill>
                  <a:prstClr val="black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</a:br>
            <a:endParaRPr lang="bs-Latn-BA" sz="5400" b="1" dirty="0">
              <a:solidFill>
                <a:srgbClr val="FF0000"/>
              </a:solidFill>
            </a:endParaRPr>
          </a:p>
        </p:txBody>
      </p:sp>
      <p:pic>
        <p:nvPicPr>
          <p:cNvPr id="6" name="Picture 5" descr="C:\Users\mpf-4\AppData\Local\Temp\Rar$DIa5492.45202\Svjetski-kongres-poduzetnika---logo-03---znak-centralno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4221088"/>
            <a:ext cx="6156000" cy="12960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69716173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286</TotalTime>
  <Words>864</Words>
  <Application>Microsoft Office PowerPoint</Application>
  <PresentationFormat>On-screen Show (4:3)</PresentationFormat>
  <Paragraphs>80</Paragraphs>
  <Slides>21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2" baseType="lpstr">
      <vt:lpstr>Office Theme</vt:lpstr>
      <vt:lpstr> </vt:lpstr>
      <vt:lpstr> Samo odvažni, vrijedni i kreativni,  Zajednicu vode naprijed ! </vt:lpstr>
      <vt:lpstr>Samo odvažni, vrijedni i kreativni,  Zajednicu vode naprijed !</vt:lpstr>
      <vt:lpstr>Samo odvažni, vrijedni i kreativni,  Zajednicu vode naprijed !</vt:lpstr>
      <vt:lpstr>Samo odvažni, vrijedni i kreativni,  Zajednicu vode naprijed !</vt:lpstr>
      <vt:lpstr>PowerPoint Presentation</vt:lpstr>
      <vt:lpstr>Samo odvažni, vrijedni i kreativni,  Zajednicu vode naprijed !</vt:lpstr>
      <vt:lpstr>Samo odvažni, vrijedni i kreativni,  Zajednicu vode naprijed !</vt:lpstr>
      <vt:lpstr>     ČESTITAMO GRADAČCU !  Svečana ceremonija proglašenja laureata i dodjele Nagrada i Priznanja “GLOBALLOCAL” za 2019. g.  bila je održana u S. Makedoniji, u Skoplju,  od 16. do 18. 10. 2019. g. – u okviru programa Svjetskog kongresa poduzetnika pod pokroviteljstvom  Vlade Republike Sjeverne Makedonije  </vt:lpstr>
      <vt:lpstr>.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Samo odvažni, vrijedni i kreativni,  Zajednicu vode naprijed !</vt:lpstr>
      <vt:lpstr>Samo odvažni, vrijedni i kreativni,  Zajednicu vode naprijed !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mpf-4</dc:creator>
  <cp:lastModifiedBy>mpf-4</cp:lastModifiedBy>
  <cp:revision>19</cp:revision>
  <dcterms:created xsi:type="dcterms:W3CDTF">2019-12-14T14:44:30Z</dcterms:created>
  <dcterms:modified xsi:type="dcterms:W3CDTF">2019-12-15T12:09:48Z</dcterms:modified>
</cp:coreProperties>
</file>