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72" r:id="rId5"/>
    <p:sldId id="259" r:id="rId6"/>
    <p:sldId id="260" r:id="rId7"/>
    <p:sldId id="261" r:id="rId8"/>
    <p:sldId id="262" r:id="rId9"/>
    <p:sldId id="263" r:id="rId10"/>
    <p:sldId id="264" r:id="rId11"/>
    <p:sldId id="265" r:id="rId12"/>
    <p:sldId id="267" r:id="rId13"/>
    <p:sldId id="266" r:id="rId14"/>
    <p:sldId id="274" r:id="rId15"/>
    <p:sldId id="270" r:id="rId16"/>
    <p:sldId id="271" r:id="rId17"/>
    <p:sldId id="268" r:id="rId18"/>
    <p:sldId id="273" r:id="rId19"/>
    <p:sldId id="269" r:id="rId20"/>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0" d="100"/>
          <a:sy n="120" d="100"/>
        </p:scale>
        <p:origin x="-21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A0A5D0-62D3-49A0-A84A-80740584442F}" type="datetimeFigureOut">
              <a:rPr lang="bs-Latn-BA" smtClean="0"/>
              <a:t>20.10.2015</a:t>
            </a:fld>
            <a:endParaRPr lang="bs-Latn-B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98B92-2EEF-4856-8E7D-DF00DE928468}" type="slidenum">
              <a:rPr lang="bs-Latn-BA" smtClean="0"/>
              <a:t>‹#›</a:t>
            </a:fld>
            <a:endParaRPr lang="bs-Latn-BA"/>
          </a:p>
        </p:txBody>
      </p:sp>
    </p:spTree>
    <p:extLst>
      <p:ext uri="{BB962C8B-B14F-4D97-AF65-F5344CB8AC3E}">
        <p14:creationId xmlns:p14="http://schemas.microsoft.com/office/powerpoint/2010/main" val="182044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6A5FF5-94C0-492D-AAF0-BB2D9325968B}" type="datetime1">
              <a:rPr lang="bs-Latn-BA" smtClean="0"/>
              <a:t>20.10.2015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3CD9F2C3-511A-4548-A7CA-FC66A3FB2486}" type="slidenum">
              <a:rPr lang="bs-Latn-BA" smtClean="0"/>
              <a:t>‹#›</a:t>
            </a:fld>
            <a:endParaRPr lang="bs-Latn-B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9E816-7F80-4B8E-B451-6B0CE1CCCD5D}" type="datetime1">
              <a:rPr lang="bs-Latn-BA" smtClean="0"/>
              <a:t>20.10.2015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3CD9F2C3-511A-4548-A7CA-FC66A3FB2486}" type="slidenum">
              <a:rPr lang="bs-Latn-BA" smtClean="0"/>
              <a:t>‹#›</a:t>
            </a:fld>
            <a:endParaRPr lang="bs-Latn-B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2"/>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20A72-D424-4FD9-807F-225DBB5EA20F}" type="datetime1">
              <a:rPr lang="bs-Latn-BA" smtClean="0"/>
              <a:t>20.10.2015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3CD9F2C3-511A-4548-A7CA-FC66A3FB2486}" type="slidenum">
              <a:rPr lang="bs-Latn-BA" smtClean="0"/>
              <a:t>‹#›</a:t>
            </a:fld>
            <a:endParaRPr lang="bs-Latn-B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2EE1A-A72B-4E45-8A7F-0CB0CDD71103}" type="datetime1">
              <a:rPr lang="bs-Latn-BA" smtClean="0"/>
              <a:t>20.10.2015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3CD9F2C3-511A-4548-A7CA-FC66A3FB2486}" type="slidenum">
              <a:rPr lang="bs-Latn-BA" smtClean="0"/>
              <a:t>‹#›</a:t>
            </a:fld>
            <a:endParaRPr lang="bs-Latn-B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791FBE-C857-42E4-9A82-847704D5A7E7}" type="datetime1">
              <a:rPr lang="bs-Latn-BA" smtClean="0"/>
              <a:t>20.10.2015</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3CD9F2C3-511A-4548-A7CA-FC66A3FB2486}" type="slidenum">
              <a:rPr lang="bs-Latn-BA" smtClean="0"/>
              <a:t>‹#›</a:t>
            </a:fld>
            <a:endParaRPr lang="bs-Latn-B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24F895-375A-4BE2-B4A6-D20610AA4566}" type="datetime1">
              <a:rPr lang="bs-Latn-BA" smtClean="0"/>
              <a:t>20.10.2015</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3CD9F2C3-511A-4548-A7CA-FC66A3FB2486}" type="slidenum">
              <a:rPr lang="bs-Latn-BA" smtClean="0"/>
              <a:t>‹#›</a:t>
            </a:fld>
            <a:endParaRPr lang="bs-Latn-B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8B5A15-2663-48AC-9BE6-FBBB509F4075}" type="datetime1">
              <a:rPr lang="bs-Latn-BA" smtClean="0"/>
              <a:t>20.10.2015</a:t>
            </a:fld>
            <a:endParaRPr lang="bs-Latn-BA"/>
          </a:p>
        </p:txBody>
      </p:sp>
      <p:sp>
        <p:nvSpPr>
          <p:cNvPr id="8" name="Footer Placeholder 7"/>
          <p:cNvSpPr>
            <a:spLocks noGrp="1"/>
          </p:cNvSpPr>
          <p:nvPr>
            <p:ph type="ftr" sz="quarter" idx="11"/>
          </p:nvPr>
        </p:nvSpPr>
        <p:spPr/>
        <p:txBody>
          <a:bodyPr/>
          <a:lstStyle/>
          <a:p>
            <a:endParaRPr lang="bs-Latn-BA"/>
          </a:p>
        </p:txBody>
      </p:sp>
      <p:sp>
        <p:nvSpPr>
          <p:cNvPr id="9" name="Slide Number Placeholder 8"/>
          <p:cNvSpPr>
            <a:spLocks noGrp="1"/>
          </p:cNvSpPr>
          <p:nvPr>
            <p:ph type="sldNum" sz="quarter" idx="12"/>
          </p:nvPr>
        </p:nvSpPr>
        <p:spPr/>
        <p:txBody>
          <a:bodyPr/>
          <a:lstStyle/>
          <a:p>
            <a:fld id="{3CD9F2C3-511A-4548-A7CA-FC66A3FB2486}" type="slidenum">
              <a:rPr lang="bs-Latn-BA" smtClean="0"/>
              <a:t>‹#›</a:t>
            </a:fld>
            <a:endParaRPr lang="bs-Latn-B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E37CF3-72AC-4415-8B52-15268896BB43}" type="datetime1">
              <a:rPr lang="bs-Latn-BA" smtClean="0"/>
              <a:t>20.10.2015</a:t>
            </a:fld>
            <a:endParaRPr lang="bs-Latn-BA"/>
          </a:p>
        </p:txBody>
      </p:sp>
      <p:sp>
        <p:nvSpPr>
          <p:cNvPr id="4" name="Footer Placeholder 3"/>
          <p:cNvSpPr>
            <a:spLocks noGrp="1"/>
          </p:cNvSpPr>
          <p:nvPr>
            <p:ph type="ftr" sz="quarter" idx="11"/>
          </p:nvPr>
        </p:nvSpPr>
        <p:spPr/>
        <p:txBody>
          <a:bodyPr/>
          <a:lstStyle/>
          <a:p>
            <a:endParaRPr lang="bs-Latn-BA"/>
          </a:p>
        </p:txBody>
      </p:sp>
      <p:sp>
        <p:nvSpPr>
          <p:cNvPr id="5" name="Slide Number Placeholder 4"/>
          <p:cNvSpPr>
            <a:spLocks noGrp="1"/>
          </p:cNvSpPr>
          <p:nvPr>
            <p:ph type="sldNum" sz="quarter" idx="12"/>
          </p:nvPr>
        </p:nvSpPr>
        <p:spPr/>
        <p:txBody>
          <a:bodyPr/>
          <a:lstStyle/>
          <a:p>
            <a:fld id="{3CD9F2C3-511A-4548-A7CA-FC66A3FB2486}" type="slidenum">
              <a:rPr lang="bs-Latn-BA" smtClean="0"/>
              <a:t>‹#›</a:t>
            </a:fld>
            <a:endParaRPr lang="bs-Latn-B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A7367-55CB-4478-9004-A06FBE58CC41}" type="datetime1">
              <a:rPr lang="bs-Latn-BA" smtClean="0"/>
              <a:t>20.10.2015</a:t>
            </a:fld>
            <a:endParaRPr lang="bs-Latn-BA"/>
          </a:p>
        </p:txBody>
      </p:sp>
      <p:sp>
        <p:nvSpPr>
          <p:cNvPr id="3" name="Footer Placeholder 2"/>
          <p:cNvSpPr>
            <a:spLocks noGrp="1"/>
          </p:cNvSpPr>
          <p:nvPr>
            <p:ph type="ftr" sz="quarter" idx="11"/>
          </p:nvPr>
        </p:nvSpPr>
        <p:spPr/>
        <p:txBody>
          <a:bodyPr/>
          <a:lstStyle/>
          <a:p>
            <a:endParaRPr lang="bs-Latn-BA"/>
          </a:p>
        </p:txBody>
      </p:sp>
      <p:sp>
        <p:nvSpPr>
          <p:cNvPr id="4" name="Slide Number Placeholder 3"/>
          <p:cNvSpPr>
            <a:spLocks noGrp="1"/>
          </p:cNvSpPr>
          <p:nvPr>
            <p:ph type="sldNum" sz="quarter" idx="12"/>
          </p:nvPr>
        </p:nvSpPr>
        <p:spPr/>
        <p:txBody>
          <a:bodyPr/>
          <a:lstStyle/>
          <a:p>
            <a:fld id="{3CD9F2C3-511A-4548-A7CA-FC66A3FB2486}" type="slidenum">
              <a:rPr lang="bs-Latn-BA" smtClean="0"/>
              <a:t>‹#›</a:t>
            </a:fld>
            <a:endParaRPr lang="bs-Latn-B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1"/>
            <a:ext cx="4594935"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D20E5-B1BE-49D1-AAD1-CF41CA6ED62E}" type="datetime1">
              <a:rPr lang="bs-Latn-BA" smtClean="0"/>
              <a:t>20.10.2015</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3CD9F2C3-511A-4548-A7CA-FC66A3FB2486}" type="slidenum">
              <a:rPr lang="bs-Latn-BA" smtClean="0"/>
              <a:t>‹#›</a:t>
            </a:fld>
            <a:endParaRPr lang="bs-Latn-BA"/>
          </a:p>
        </p:txBody>
      </p:sp>
      <p:cxnSp>
        <p:nvCxnSpPr>
          <p:cNvPr id="10" name="Straight Connector 9"/>
          <p:cNvCxnSpPr/>
          <p:nvPr/>
        </p:nvCxnSpPr>
        <p:spPr>
          <a:xfrm rot="5400000">
            <a:off x="1677195"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1715F-FEE1-4462-BEDA-976C582E5436}" type="datetime1">
              <a:rPr lang="bs-Latn-BA" smtClean="0"/>
              <a:t>20.10.2015</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3CD9F2C3-511A-4548-A7CA-FC66A3FB2486}" type="slidenum">
              <a:rPr lang="bs-Latn-BA" smtClean="0"/>
              <a:t>‹#›</a:t>
            </a:fld>
            <a:endParaRPr lang="bs-Latn-B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7"/>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365C6D7-0B17-45B4-A385-91E5FCE1864F}" type="datetime1">
              <a:rPr lang="bs-Latn-BA" smtClean="0"/>
              <a:t>20.10.2015</a:t>
            </a:fld>
            <a:endParaRPr lang="bs-Latn-BA"/>
          </a:p>
        </p:txBody>
      </p:sp>
      <p:sp>
        <p:nvSpPr>
          <p:cNvPr id="5" name="Footer Placeholder 4"/>
          <p:cNvSpPr>
            <a:spLocks noGrp="1"/>
          </p:cNvSpPr>
          <p:nvPr>
            <p:ph type="ftr" sz="quarter" idx="3"/>
          </p:nvPr>
        </p:nvSpPr>
        <p:spPr>
          <a:xfrm>
            <a:off x="762000" y="6208777"/>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bs-Latn-BA"/>
          </a:p>
        </p:txBody>
      </p:sp>
      <p:sp>
        <p:nvSpPr>
          <p:cNvPr id="6" name="Slide Number Placeholder 5"/>
          <p:cNvSpPr>
            <a:spLocks noGrp="1"/>
          </p:cNvSpPr>
          <p:nvPr>
            <p:ph type="sldNum" sz="quarter" idx="4"/>
          </p:nvPr>
        </p:nvSpPr>
        <p:spPr>
          <a:xfrm>
            <a:off x="7620000" y="5687569"/>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CD9F2C3-511A-4548-A7CA-FC66A3FB2486}" type="slidenum">
              <a:rPr lang="bs-Latn-BA" smtClean="0"/>
              <a:t>‹#›</a:t>
            </a:fld>
            <a:endParaRPr lang="bs-Latn-B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04664"/>
            <a:ext cx="7543800" cy="3240360"/>
          </a:xfrm>
        </p:spPr>
        <p:txBody>
          <a:bodyPr/>
          <a:lstStyle/>
          <a:p>
            <a:r>
              <a:rPr lang="bs-Latn-BA" sz="4800" dirty="0" smtClean="0">
                <a:solidFill>
                  <a:schemeClr val="bg1"/>
                </a:solidFill>
              </a:rPr>
              <a:t>Seminar: KVALITETNA I KREATIVNA PRIPREMA SAJAMSKOG NASTUPA</a:t>
            </a:r>
            <a:r>
              <a:rPr lang="bs-Latn-BA" sz="4800" dirty="0" smtClean="0">
                <a:solidFill>
                  <a:schemeClr val="bg1">
                    <a:lumMod val="50000"/>
                  </a:schemeClr>
                </a:solidFill>
              </a:rPr>
              <a:t/>
            </a:r>
            <a:br>
              <a:rPr lang="bs-Latn-BA" sz="4800" dirty="0" smtClean="0">
                <a:solidFill>
                  <a:schemeClr val="bg1">
                    <a:lumMod val="50000"/>
                  </a:schemeClr>
                </a:solidFill>
              </a:rPr>
            </a:br>
            <a:r>
              <a:rPr lang="bs-Latn-BA" sz="3200" dirty="0" smtClean="0">
                <a:solidFill>
                  <a:schemeClr val="bg1">
                    <a:lumMod val="50000"/>
                  </a:schemeClr>
                </a:solidFill>
              </a:rPr>
              <a:t>Budva, 23. 10. 2015.</a:t>
            </a:r>
            <a:endParaRPr lang="bs-Latn-BA" sz="3200" dirty="0">
              <a:solidFill>
                <a:schemeClr val="bg1">
                  <a:lumMod val="50000"/>
                </a:schemeClr>
              </a:solidFill>
            </a:endParaRPr>
          </a:p>
        </p:txBody>
      </p:sp>
      <p:sp>
        <p:nvSpPr>
          <p:cNvPr id="3" name="Subtitle 2"/>
          <p:cNvSpPr>
            <a:spLocks noGrp="1"/>
          </p:cNvSpPr>
          <p:nvPr>
            <p:ph type="subTitle" idx="1"/>
          </p:nvPr>
        </p:nvSpPr>
        <p:spPr>
          <a:xfrm>
            <a:off x="762000" y="4724400"/>
            <a:ext cx="7482408" cy="1440904"/>
          </a:xfrm>
        </p:spPr>
        <p:txBody>
          <a:bodyPr>
            <a:normAutofit fontScale="25000" lnSpcReduction="20000"/>
          </a:bodyPr>
          <a:lstStyle/>
          <a:p>
            <a:r>
              <a:rPr lang="bs-Latn-BA" sz="14400" b="1" dirty="0" smtClean="0">
                <a:solidFill>
                  <a:srgbClr val="C00000"/>
                </a:solidFill>
              </a:rPr>
              <a:t>Kako pripremiti sajamski nastup ?</a:t>
            </a:r>
            <a:endParaRPr lang="bs-Latn-BA" sz="11100" b="1" dirty="0" smtClean="0"/>
          </a:p>
          <a:p>
            <a:pPr>
              <a:spcAft>
                <a:spcPts val="0"/>
              </a:spcAft>
            </a:pPr>
            <a:endParaRPr lang="bs-Latn-BA" sz="5600" b="1" u="sng" dirty="0" smtClean="0">
              <a:latin typeface="Calibri" panose="020F0502020204030204" pitchFamily="34" charset="0"/>
              <a:ea typeface="Times New Roman"/>
              <a:cs typeface="Times New Roman"/>
            </a:endParaRPr>
          </a:p>
          <a:p>
            <a:pPr>
              <a:spcAft>
                <a:spcPts val="0"/>
              </a:spcAft>
            </a:pPr>
            <a:r>
              <a:rPr lang="bs-Latn-BA" sz="5600" b="1" u="sng" dirty="0" smtClean="0">
                <a:latin typeface="Calibri" panose="020F0502020204030204" pitchFamily="34" charset="0"/>
                <a:ea typeface="Times New Roman"/>
                <a:cs typeface="Times New Roman"/>
              </a:rPr>
              <a:t>M </a:t>
            </a:r>
            <a:r>
              <a:rPr lang="bs-Latn-BA" sz="5600" b="1" u="sng" dirty="0">
                <a:latin typeface="Calibri" panose="020F0502020204030204" pitchFamily="34" charset="0"/>
                <a:ea typeface="Times New Roman"/>
                <a:cs typeface="Times New Roman"/>
              </a:rPr>
              <a:t>o d u l   5</a:t>
            </a:r>
            <a:r>
              <a:rPr lang="bs-Latn-BA" sz="5600" b="1" u="sng" dirty="0" smtClean="0">
                <a:latin typeface="Calibri" panose="020F0502020204030204" pitchFamily="34" charset="0"/>
                <a:ea typeface="Times New Roman"/>
                <a:cs typeface="Times New Roman"/>
              </a:rPr>
              <a:t>.</a:t>
            </a:r>
            <a:endParaRPr lang="bs-Latn-BA" sz="5600" b="1" dirty="0">
              <a:latin typeface="Calibri" panose="020F0502020204030204" pitchFamily="34" charset="0"/>
              <a:ea typeface="Times New Roman"/>
              <a:cs typeface="Times New Roman"/>
            </a:endParaRPr>
          </a:p>
          <a:p>
            <a:pPr>
              <a:spcAft>
                <a:spcPts val="0"/>
              </a:spcAft>
            </a:pPr>
            <a:r>
              <a:rPr lang="bs-Latn-BA" sz="5600" b="1" dirty="0">
                <a:latin typeface="Calibri" panose="020F0502020204030204" pitchFamily="34" charset="0"/>
                <a:ea typeface="Times New Roman"/>
                <a:cs typeface="Times New Roman"/>
              </a:rPr>
              <a:t>KONGRESNO-SAJAMSKA INDUSTRIJA – </a:t>
            </a:r>
            <a:endParaRPr lang="bs-Latn-BA" sz="5600" b="1" dirty="0" smtClean="0">
              <a:latin typeface="Calibri" panose="020F0502020204030204" pitchFamily="34" charset="0"/>
              <a:ea typeface="Times New Roman"/>
              <a:cs typeface="Times New Roman"/>
            </a:endParaRPr>
          </a:p>
          <a:p>
            <a:pPr>
              <a:spcAft>
                <a:spcPts val="0"/>
              </a:spcAft>
            </a:pPr>
            <a:r>
              <a:rPr lang="bs-Latn-BA" sz="5600" b="1" dirty="0" smtClean="0">
                <a:latin typeface="Calibri" panose="020F0502020204030204" pitchFamily="34" charset="0"/>
                <a:ea typeface="Times New Roman"/>
                <a:cs typeface="Times New Roman"/>
              </a:rPr>
              <a:t>NAJEFEKTNIJE </a:t>
            </a:r>
            <a:r>
              <a:rPr lang="bs-Latn-BA" sz="5600" b="1" dirty="0">
                <a:latin typeface="Calibri" panose="020F0502020204030204" pitchFamily="34" charset="0"/>
                <a:ea typeface="Times New Roman"/>
                <a:cs typeface="Times New Roman"/>
              </a:rPr>
              <a:t>SREDSTVO ZA PROMOCIJU BIZNISA I OSVAJANJE TRŽIŠTA</a:t>
            </a:r>
            <a:r>
              <a:rPr lang="bs-Latn-BA" sz="3600" dirty="0">
                <a:latin typeface="Arial"/>
                <a:ea typeface="Times New Roman"/>
                <a:cs typeface="Times New Roman"/>
              </a:rPr>
              <a:t>.</a:t>
            </a:r>
            <a:endParaRPr lang="bs-Latn-BA" sz="3600" b="1" dirty="0">
              <a:latin typeface="Arial"/>
              <a:ea typeface="Times New Roman"/>
              <a:cs typeface="Times New Roman"/>
            </a:endParaRPr>
          </a:p>
          <a:p>
            <a:endParaRPr lang="bs-Latn-BA" sz="3600" dirty="0"/>
          </a:p>
          <a:p>
            <a:endParaRPr lang="bs-Latn-BA" sz="3600" dirty="0" smtClean="0"/>
          </a:p>
          <a:p>
            <a:endParaRPr lang="bs-Latn-BA" sz="3600" dirty="0"/>
          </a:p>
          <a:p>
            <a:endParaRPr lang="bs-Latn-BA" sz="3600" dirty="0" smtClean="0"/>
          </a:p>
          <a:p>
            <a:endParaRPr lang="bs-Latn-BA" sz="3600" dirty="0"/>
          </a:p>
          <a:p>
            <a:endParaRPr lang="bs-Latn-BA" sz="3600" dirty="0"/>
          </a:p>
        </p:txBody>
      </p:sp>
      <p:sp>
        <p:nvSpPr>
          <p:cNvPr id="4" name="Slide Number Placeholder 3"/>
          <p:cNvSpPr>
            <a:spLocks noGrp="1"/>
          </p:cNvSpPr>
          <p:nvPr>
            <p:ph type="sldNum" sz="quarter" idx="12"/>
          </p:nvPr>
        </p:nvSpPr>
        <p:spPr/>
        <p:txBody>
          <a:bodyPr/>
          <a:lstStyle/>
          <a:p>
            <a:fld id="{3CD9F2C3-511A-4548-A7CA-FC66A3FB2486}" type="slidenum">
              <a:rPr lang="bs-Latn-BA" smtClean="0"/>
              <a:t>1</a:t>
            </a:fld>
            <a:endParaRPr lang="bs-Latn-BA" dirty="0"/>
          </a:p>
        </p:txBody>
      </p:sp>
    </p:spTree>
    <p:extLst>
      <p:ext uri="{BB962C8B-B14F-4D97-AF65-F5344CB8AC3E}">
        <p14:creationId xmlns:p14="http://schemas.microsoft.com/office/powerpoint/2010/main" val="99843742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6673"/>
            <a:ext cx="7554416" cy="5695528"/>
          </a:xfrm>
        </p:spPr>
        <p:txBody>
          <a:bodyPr>
            <a:normAutofit fontScale="90000"/>
          </a:bodyPr>
          <a:lstStyle/>
          <a:p>
            <a:r>
              <a:rPr lang="bs-Latn-BA" sz="3100" b="1" dirty="0">
                <a:solidFill>
                  <a:prstClr val="black"/>
                </a:solidFill>
                <a:latin typeface="Calibri" panose="020F0502020204030204" pitchFamily="34" charset="0"/>
              </a:rPr>
              <a:t>3. </a:t>
            </a:r>
            <a:r>
              <a:rPr lang="bs-Latn-BA" sz="3100" b="1" dirty="0" smtClean="0">
                <a:solidFill>
                  <a:prstClr val="black"/>
                </a:solidFill>
                <a:latin typeface="Calibri" panose="020F0502020204030204" pitchFamily="34" charset="0"/>
              </a:rPr>
              <a:t> S t r a t e g i j a</a:t>
            </a:r>
            <a:r>
              <a:rPr lang="bs-Latn-BA" sz="3600" dirty="0" smtClean="0">
                <a:solidFill>
                  <a:prstClr val="black"/>
                </a:solidFill>
                <a:latin typeface="Calibri" panose="020F0502020204030204" pitchFamily="34" charset="0"/>
              </a:rPr>
              <a:t/>
            </a:r>
            <a:br>
              <a:rPr lang="bs-Latn-BA" sz="3600" dirty="0" smtClean="0">
                <a:solidFill>
                  <a:prstClr val="black"/>
                </a:solidFill>
                <a:latin typeface="Calibri" panose="020F0502020204030204" pitchFamily="34" charset="0"/>
              </a:rPr>
            </a:br>
            <a:r>
              <a:rPr lang="bs-Latn-BA" sz="2200" b="1" dirty="0" smtClean="0">
                <a:solidFill>
                  <a:prstClr val="black"/>
                </a:solidFill>
                <a:latin typeface="Calibri" panose="020F0502020204030204" pitchFamily="34" charset="0"/>
              </a:rPr>
              <a:t>-</a:t>
            </a:r>
            <a:r>
              <a:rPr lang="bs-Latn-BA" sz="2200" dirty="0" smtClean="0">
                <a:solidFill>
                  <a:prstClr val="black"/>
                </a:solidFill>
                <a:latin typeface="Calibri" panose="020F0502020204030204" pitchFamily="34" charset="0"/>
              </a:rPr>
              <a:t> Pod pretpostavkom da:</a:t>
            </a:r>
            <a:r>
              <a:rPr lang="bs-Latn-BA" sz="2200" dirty="0" smtClean="0">
                <a:solidFill>
                  <a:schemeClr val="bg2">
                    <a:lumMod val="75000"/>
                  </a:schemeClr>
                </a:solidFill>
                <a:latin typeface="Calibri" panose="020F0502020204030204" pitchFamily="34" charset="0"/>
              </a:rPr>
              <a:t> </a:t>
            </a:r>
            <a:r>
              <a:rPr lang="bs-Latn-BA" sz="2200" b="1" dirty="0" smtClean="0">
                <a:solidFill>
                  <a:schemeClr val="bg2">
                    <a:lumMod val="75000"/>
                  </a:schemeClr>
                </a:solidFill>
                <a:latin typeface="Calibri" panose="020F0502020204030204" pitchFamily="34" charset="0"/>
              </a:rPr>
              <a:t>(a) </a:t>
            </a:r>
            <a:r>
              <a:rPr lang="bs-Latn-BA" sz="2200" dirty="0" smtClean="0">
                <a:solidFill>
                  <a:prstClr val="black"/>
                </a:solidFill>
                <a:latin typeface="Calibri" panose="020F0502020204030204" pitchFamily="34" charset="0"/>
              </a:rPr>
              <a:t>imamo </a:t>
            </a:r>
            <a:r>
              <a:rPr lang="bs-Latn-BA" sz="2200" u="sng" dirty="0" smtClean="0">
                <a:solidFill>
                  <a:prstClr val="black"/>
                </a:solidFill>
                <a:latin typeface="Calibri" panose="020F0502020204030204" pitchFamily="34" charset="0"/>
              </a:rPr>
              <a:t>viziju</a:t>
            </a:r>
            <a:r>
              <a:rPr lang="bs-Latn-BA" sz="2200" dirty="0" smtClean="0">
                <a:solidFill>
                  <a:prstClr val="black"/>
                </a:solidFill>
                <a:latin typeface="Calibri" panose="020F0502020204030204" pitchFamily="34" charset="0"/>
              </a:rPr>
              <a:t> i </a:t>
            </a:r>
            <a:r>
              <a:rPr lang="bs-Latn-BA" sz="2200" b="1" dirty="0" smtClean="0">
                <a:solidFill>
                  <a:schemeClr val="bg2">
                    <a:lumMod val="75000"/>
                  </a:schemeClr>
                </a:solidFill>
                <a:latin typeface="Calibri" panose="020F0502020204030204" pitchFamily="34" charset="0"/>
              </a:rPr>
              <a:t>(b) </a:t>
            </a:r>
            <a:r>
              <a:rPr lang="bs-Latn-BA" sz="2200" dirty="0" smtClean="0">
                <a:solidFill>
                  <a:prstClr val="black"/>
                </a:solidFill>
                <a:latin typeface="Calibri" panose="020F0502020204030204" pitchFamily="34" charset="0"/>
              </a:rPr>
              <a:t>da smo postavili </a:t>
            </a:r>
            <a:r>
              <a:rPr lang="bs-Latn-BA" sz="2200" u="sng" dirty="0" smtClean="0">
                <a:solidFill>
                  <a:prstClr val="black"/>
                </a:solidFill>
                <a:latin typeface="Calibri" panose="020F0502020204030204" pitchFamily="34" charset="0"/>
              </a:rPr>
              <a:t>ciljeve</a:t>
            </a:r>
            <a:r>
              <a:rPr lang="bs-Latn-BA" sz="2200" dirty="0" smtClean="0">
                <a:solidFill>
                  <a:prstClr val="black"/>
                </a:solidFill>
                <a:latin typeface="Calibri" panose="020F0502020204030204" pitchFamily="34" charset="0"/>
              </a:rPr>
              <a:t>, </a:t>
            </a:r>
            <a:r>
              <a:rPr lang="bs-Latn-BA" sz="2200" b="1" dirty="0" smtClean="0">
                <a:solidFill>
                  <a:schemeClr val="bg2">
                    <a:lumMod val="75000"/>
                  </a:schemeClr>
                </a:solidFill>
                <a:latin typeface="Calibri" panose="020F0502020204030204" pitchFamily="34" charset="0"/>
              </a:rPr>
              <a:t>(c) </a:t>
            </a:r>
            <a:r>
              <a:rPr lang="bs-Latn-BA" sz="2200" dirty="0" smtClean="0">
                <a:solidFill>
                  <a:prstClr val="black"/>
                </a:solidFill>
                <a:latin typeface="Calibri" panose="020F0502020204030204" pitchFamily="34" charset="0"/>
              </a:rPr>
              <a:t>formirali sajamski </a:t>
            </a:r>
            <a:r>
              <a:rPr lang="bs-Latn-BA" sz="2200" u="sng" dirty="0" smtClean="0">
                <a:solidFill>
                  <a:prstClr val="black"/>
                </a:solidFill>
                <a:latin typeface="Calibri" panose="020F0502020204030204" pitchFamily="34" charset="0"/>
              </a:rPr>
              <a:t>tim</a:t>
            </a:r>
            <a:r>
              <a:rPr lang="bs-Latn-BA" sz="2200" dirty="0" smtClean="0">
                <a:solidFill>
                  <a:prstClr val="black"/>
                </a:solidFill>
                <a:latin typeface="Calibri" panose="020F0502020204030204" pitchFamily="34" charset="0"/>
              </a:rPr>
              <a:t> te </a:t>
            </a:r>
            <a:r>
              <a:rPr lang="bs-Latn-BA" sz="2200" b="1" dirty="0" smtClean="0">
                <a:solidFill>
                  <a:schemeClr val="bg2">
                    <a:lumMod val="75000"/>
                  </a:schemeClr>
                </a:solidFill>
                <a:latin typeface="Calibri" panose="020F0502020204030204" pitchFamily="34" charset="0"/>
              </a:rPr>
              <a:t>(d) </a:t>
            </a:r>
            <a:r>
              <a:rPr lang="bs-Latn-BA" sz="2200" dirty="0" smtClean="0">
                <a:solidFill>
                  <a:prstClr val="black"/>
                </a:solidFill>
                <a:latin typeface="Calibri" panose="020F0502020204030204" pitchFamily="34" charset="0"/>
              </a:rPr>
              <a:t>kreirali </a:t>
            </a:r>
            <a:r>
              <a:rPr lang="bs-Latn-BA" sz="2200" u="sng" dirty="0" smtClean="0">
                <a:solidFill>
                  <a:prstClr val="black"/>
                </a:solidFill>
                <a:latin typeface="Calibri" panose="020F0502020204030204" pitchFamily="34" charset="0"/>
              </a:rPr>
              <a:t>Plan</a:t>
            </a:r>
            <a:r>
              <a:rPr lang="bs-Latn-BA" sz="2200" dirty="0" smtClean="0">
                <a:solidFill>
                  <a:prstClr val="black"/>
                </a:solidFill>
                <a:latin typeface="Calibri" panose="020F0502020204030204" pitchFamily="34" charset="0"/>
              </a:rPr>
              <a:t> sudjelovanja na sajmu, </a:t>
            </a:r>
            <a:r>
              <a:rPr lang="bs-Latn-BA" sz="2200" b="1" dirty="0" smtClean="0">
                <a:solidFill>
                  <a:prstClr val="black"/>
                </a:solidFill>
                <a:latin typeface="Calibri" panose="020F0502020204030204" pitchFamily="34" charset="0"/>
              </a:rPr>
              <a:t>POTREBNO JE IZGRADITI STRATEGIJU </a:t>
            </a:r>
            <a:r>
              <a:rPr lang="bs-Latn-BA" sz="2200" dirty="0" smtClean="0">
                <a:solidFill>
                  <a:prstClr val="black"/>
                </a:solidFill>
                <a:latin typeface="Calibri" panose="020F0502020204030204" pitchFamily="34" charset="0"/>
              </a:rPr>
              <a:t>– način kako ćemo da realiziramo definirani plan i dostignemo postavljene ciljeve.</a:t>
            </a:r>
            <a:br>
              <a:rPr lang="bs-Latn-BA" sz="2200" dirty="0" smtClean="0">
                <a:solidFill>
                  <a:prstClr val="black"/>
                </a:solidFill>
                <a:latin typeface="Calibri" panose="020F0502020204030204" pitchFamily="34" charset="0"/>
              </a:rPr>
            </a:br>
            <a:r>
              <a:rPr lang="bs-Latn-BA" sz="3600" dirty="0">
                <a:solidFill>
                  <a:prstClr val="black"/>
                </a:solidFill>
                <a:latin typeface="Calibri" panose="020F0502020204030204" pitchFamily="34" charset="0"/>
              </a:rPr>
              <a:t/>
            </a:r>
            <a:br>
              <a:rPr lang="bs-Latn-BA" sz="3600" dirty="0">
                <a:solidFill>
                  <a:prstClr val="black"/>
                </a:solidFill>
                <a:latin typeface="Calibri" panose="020F0502020204030204" pitchFamily="34" charset="0"/>
              </a:rPr>
            </a:br>
            <a:r>
              <a:rPr lang="bs-Latn-BA" sz="3100" b="1" dirty="0">
                <a:solidFill>
                  <a:prstClr val="black"/>
                </a:solidFill>
                <a:latin typeface="Calibri" panose="020F0502020204030204" pitchFamily="34" charset="0"/>
              </a:rPr>
              <a:t>4. </a:t>
            </a:r>
            <a:r>
              <a:rPr lang="bs-Latn-BA" sz="3100" b="1" dirty="0" smtClean="0">
                <a:solidFill>
                  <a:prstClr val="black"/>
                </a:solidFill>
                <a:latin typeface="Calibri" panose="020F0502020204030204" pitchFamily="34" charset="0"/>
              </a:rPr>
              <a:t> K o m u n i k a c i j a</a:t>
            </a:r>
            <a:r>
              <a:rPr lang="bs-Latn-BA" sz="3200" b="1" dirty="0" smtClean="0">
                <a:solidFill>
                  <a:prstClr val="black"/>
                </a:solidFill>
                <a:latin typeface="Calibri" panose="020F0502020204030204" pitchFamily="34" charset="0"/>
              </a:rPr>
              <a:t/>
            </a:r>
            <a:br>
              <a:rPr lang="bs-Latn-BA" sz="3200" b="1" dirty="0" smtClean="0">
                <a:solidFill>
                  <a:prstClr val="black"/>
                </a:solidFill>
                <a:latin typeface="Calibri" panose="020F0502020204030204" pitchFamily="34" charset="0"/>
              </a:rPr>
            </a:br>
            <a:r>
              <a:rPr lang="bs-Latn-BA" sz="2200" b="1" dirty="0" smtClean="0">
                <a:solidFill>
                  <a:prstClr val="black"/>
                </a:solidFill>
                <a:latin typeface="Calibri" panose="020F0502020204030204" pitchFamily="34" charset="0"/>
              </a:rPr>
              <a:t>- </a:t>
            </a:r>
            <a:r>
              <a:rPr lang="bs-Latn-BA" sz="2200" dirty="0" smtClean="0">
                <a:solidFill>
                  <a:prstClr val="black"/>
                </a:solidFill>
                <a:latin typeface="Calibri" panose="020F0502020204030204" pitchFamily="34" charset="0"/>
              </a:rPr>
              <a:t>Poslovna komunikacija = složen proces, za dobro obavljanje zahtijeva iznadprosječne sposobnosti i znanje.</a:t>
            </a:r>
            <a:br>
              <a:rPr lang="bs-Latn-BA" sz="2200" dirty="0" smtClean="0">
                <a:solidFill>
                  <a:prstClr val="black"/>
                </a:solidFill>
                <a:latin typeface="Calibri" panose="020F0502020204030204" pitchFamily="34" charset="0"/>
              </a:rPr>
            </a:br>
            <a:r>
              <a:rPr lang="bs-Latn-BA" sz="2200" b="1" dirty="0" smtClean="0">
                <a:solidFill>
                  <a:prstClr val="black"/>
                </a:solidFill>
                <a:latin typeface="Calibri" panose="020F0502020204030204" pitchFamily="34" charset="0"/>
              </a:rPr>
              <a:t>- Proces komunikacije:</a:t>
            </a:r>
            <a:r>
              <a:rPr lang="bs-Latn-BA" sz="2200" dirty="0" smtClean="0">
                <a:solidFill>
                  <a:prstClr val="black"/>
                </a:solidFill>
                <a:latin typeface="Calibri" panose="020F0502020204030204" pitchFamily="34" charset="0"/>
              </a:rPr>
              <a:t/>
            </a:r>
            <a:br>
              <a:rPr lang="bs-Latn-BA" sz="2200" dirty="0" smtClean="0">
                <a:solidFill>
                  <a:prstClr val="black"/>
                </a:solidFill>
                <a:latin typeface="Calibri" panose="020F0502020204030204" pitchFamily="34" charset="0"/>
              </a:rPr>
            </a:br>
            <a:r>
              <a:rPr lang="bs-Latn-BA" sz="2000" dirty="0" smtClean="0">
                <a:solidFill>
                  <a:prstClr val="black"/>
                </a:solidFill>
                <a:latin typeface="Calibri" panose="020F0502020204030204" pitchFamily="34" charset="0"/>
              </a:rPr>
              <a:t>    a) istraživanje javnosti,</a:t>
            </a:r>
            <a:br>
              <a:rPr lang="bs-Latn-BA" sz="2000" dirty="0" smtClean="0">
                <a:solidFill>
                  <a:prstClr val="black"/>
                </a:solidFill>
                <a:latin typeface="Calibri" panose="020F0502020204030204" pitchFamily="34" charset="0"/>
              </a:rPr>
            </a:br>
            <a:r>
              <a:rPr lang="bs-Latn-BA" sz="2000" dirty="0" smtClean="0">
                <a:solidFill>
                  <a:prstClr val="black"/>
                </a:solidFill>
                <a:latin typeface="Calibri" panose="020F0502020204030204" pitchFamily="34" charset="0"/>
              </a:rPr>
              <a:t>    b) određivanje ciljeva komunikacije,</a:t>
            </a:r>
            <a:br>
              <a:rPr lang="bs-Latn-BA" sz="2000" dirty="0" smtClean="0">
                <a:solidFill>
                  <a:prstClr val="black"/>
                </a:solidFill>
                <a:latin typeface="Calibri" panose="020F0502020204030204" pitchFamily="34" charset="0"/>
              </a:rPr>
            </a:br>
            <a:r>
              <a:rPr lang="bs-Latn-BA" sz="2000" dirty="0" smtClean="0">
                <a:solidFill>
                  <a:prstClr val="black"/>
                </a:solidFill>
                <a:latin typeface="Calibri" panose="020F0502020204030204" pitchFamily="34" charset="0"/>
              </a:rPr>
              <a:t>    c) planiranje financijskih </a:t>
            </a:r>
            <a:r>
              <a:rPr lang="bs-Latn-BA" sz="2000" dirty="0">
                <a:solidFill>
                  <a:prstClr val="black"/>
                </a:solidFill>
                <a:latin typeface="Calibri" panose="020F0502020204030204" pitchFamily="34" charset="0"/>
              </a:rPr>
              <a:t>s</a:t>
            </a:r>
            <a:r>
              <a:rPr lang="bs-Latn-BA" sz="2000" dirty="0" smtClean="0">
                <a:solidFill>
                  <a:prstClr val="black"/>
                </a:solidFill>
                <a:latin typeface="Calibri" panose="020F0502020204030204" pitchFamily="34" charset="0"/>
              </a:rPr>
              <a:t>redstava za komunikciju,</a:t>
            </a:r>
            <a:br>
              <a:rPr lang="bs-Latn-BA" sz="2000" dirty="0" smtClean="0">
                <a:solidFill>
                  <a:prstClr val="black"/>
                </a:solidFill>
                <a:latin typeface="Calibri" panose="020F0502020204030204" pitchFamily="34" charset="0"/>
              </a:rPr>
            </a:br>
            <a:r>
              <a:rPr lang="bs-Latn-BA" sz="2000" dirty="0" smtClean="0">
                <a:solidFill>
                  <a:prstClr val="black"/>
                </a:solidFill>
                <a:latin typeface="Calibri" panose="020F0502020204030204" pitchFamily="34" charset="0"/>
              </a:rPr>
              <a:t>    d) kreiranje poruke,</a:t>
            </a:r>
            <a:br>
              <a:rPr lang="bs-Latn-BA" sz="2000" dirty="0" smtClean="0">
                <a:solidFill>
                  <a:prstClr val="black"/>
                </a:solidFill>
                <a:latin typeface="Calibri" panose="020F0502020204030204" pitchFamily="34" charset="0"/>
              </a:rPr>
            </a:br>
            <a:r>
              <a:rPr lang="bs-Latn-BA" sz="2000" dirty="0" smtClean="0">
                <a:solidFill>
                  <a:prstClr val="black"/>
                </a:solidFill>
                <a:latin typeface="Calibri" panose="020F0502020204030204" pitchFamily="34" charset="0"/>
              </a:rPr>
              <a:t>    e) izbor kanala komuniciranja,</a:t>
            </a:r>
            <a:br>
              <a:rPr lang="bs-Latn-BA" sz="2000" dirty="0" smtClean="0">
                <a:solidFill>
                  <a:prstClr val="black"/>
                </a:solidFill>
                <a:latin typeface="Calibri" panose="020F0502020204030204" pitchFamily="34" charset="0"/>
              </a:rPr>
            </a:br>
            <a:r>
              <a:rPr lang="bs-Latn-BA" sz="2000" dirty="0" smtClean="0">
                <a:solidFill>
                  <a:prstClr val="black"/>
                </a:solidFill>
                <a:latin typeface="Calibri" panose="020F0502020204030204" pitchFamily="34" charset="0"/>
              </a:rPr>
              <a:t>    f) </a:t>
            </a:r>
            <a:r>
              <a:rPr lang="bs-Latn-BA" sz="2000" b="1" dirty="0" smtClean="0">
                <a:solidFill>
                  <a:prstClr val="black"/>
                </a:solidFill>
                <a:latin typeface="Calibri" panose="020F0502020204030204" pitchFamily="34" charset="0"/>
              </a:rPr>
              <a:t>realizacija komunikacijskih aktivnosti</a:t>
            </a:r>
            <a:r>
              <a:rPr lang="bs-Latn-BA" sz="2000" dirty="0" smtClean="0">
                <a:solidFill>
                  <a:prstClr val="black"/>
                </a:solidFill>
                <a:latin typeface="Calibri" panose="020F0502020204030204" pitchFamily="34" charset="0"/>
              </a:rPr>
              <a:t>,</a:t>
            </a:r>
            <a:br>
              <a:rPr lang="bs-Latn-BA" sz="2000" dirty="0" smtClean="0">
                <a:solidFill>
                  <a:prstClr val="black"/>
                </a:solidFill>
                <a:latin typeface="Calibri" panose="020F0502020204030204" pitchFamily="34" charset="0"/>
              </a:rPr>
            </a:br>
            <a:r>
              <a:rPr lang="bs-Latn-BA" sz="2000" dirty="0" smtClean="0">
                <a:solidFill>
                  <a:prstClr val="black"/>
                </a:solidFill>
                <a:latin typeface="Calibri" panose="020F0502020204030204" pitchFamily="34" charset="0"/>
              </a:rPr>
              <a:t>    g) utvrđivanje rezultata komunikacijske uspješnosti,</a:t>
            </a:r>
            <a:br>
              <a:rPr lang="bs-Latn-BA" sz="2000" dirty="0" smtClean="0">
                <a:solidFill>
                  <a:prstClr val="black"/>
                </a:solidFill>
                <a:latin typeface="Calibri" panose="020F0502020204030204" pitchFamily="34" charset="0"/>
              </a:rPr>
            </a:br>
            <a:r>
              <a:rPr lang="bs-Latn-BA" sz="2000" dirty="0" smtClean="0">
                <a:solidFill>
                  <a:prstClr val="black"/>
                </a:solidFill>
                <a:latin typeface="Calibri" panose="020F0502020204030204" pitchFamily="34" charset="0"/>
              </a:rPr>
              <a:t>    h) provođenje korektivnih mjera...</a:t>
            </a:r>
            <a:endParaRPr lang="bs-Latn-BA" sz="2000" b="1" dirty="0"/>
          </a:p>
        </p:txBody>
      </p:sp>
      <p:sp>
        <p:nvSpPr>
          <p:cNvPr id="3" name="Slide Number Placeholder 2"/>
          <p:cNvSpPr>
            <a:spLocks noGrp="1"/>
          </p:cNvSpPr>
          <p:nvPr>
            <p:ph type="sldNum" sz="quarter" idx="12"/>
          </p:nvPr>
        </p:nvSpPr>
        <p:spPr/>
        <p:txBody>
          <a:bodyPr/>
          <a:lstStyle/>
          <a:p>
            <a:fld id="{3CD9F2C3-511A-4548-A7CA-FC66A3FB2486}" type="slidenum">
              <a:rPr lang="bs-Latn-BA" smtClean="0"/>
              <a:t>10</a:t>
            </a:fld>
            <a:endParaRPr lang="bs-Latn-BA"/>
          </a:p>
        </p:txBody>
      </p:sp>
    </p:spTree>
    <p:extLst>
      <p:ext uri="{BB962C8B-B14F-4D97-AF65-F5344CB8AC3E}">
        <p14:creationId xmlns:p14="http://schemas.microsoft.com/office/powerpoint/2010/main" val="2046012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4664"/>
            <a:ext cx="7554416" cy="5767536"/>
          </a:xfrm>
        </p:spPr>
        <p:txBody>
          <a:bodyPr>
            <a:normAutofit/>
          </a:bodyPr>
          <a:lstStyle/>
          <a:p>
            <a:r>
              <a:rPr lang="bs-Latn-BA" sz="2800" b="1" dirty="0">
                <a:solidFill>
                  <a:prstClr val="black"/>
                </a:solidFill>
                <a:latin typeface="Calibri" panose="020F0502020204030204" pitchFamily="34" charset="0"/>
              </a:rPr>
              <a:t>5. </a:t>
            </a:r>
            <a:r>
              <a:rPr lang="bs-Latn-BA" sz="2800" b="1" dirty="0" smtClean="0">
                <a:solidFill>
                  <a:prstClr val="black"/>
                </a:solidFill>
                <a:latin typeface="Calibri" panose="020F0502020204030204" pitchFamily="34" charset="0"/>
              </a:rPr>
              <a:t> M o t i v a c i j a</a:t>
            </a:r>
            <a:r>
              <a:rPr lang="bs-Latn-BA" sz="3600" dirty="0" smtClean="0">
                <a:solidFill>
                  <a:prstClr val="black"/>
                </a:solidFill>
                <a:latin typeface="Calibri" panose="020F0502020204030204" pitchFamily="34" charset="0"/>
              </a:rPr>
              <a:t/>
            </a:r>
            <a:br>
              <a:rPr lang="bs-Latn-BA" sz="3600" dirty="0" smtClean="0">
                <a:solidFill>
                  <a:prstClr val="black"/>
                </a:solidFill>
                <a:latin typeface="Calibri" panose="020F0502020204030204" pitchFamily="34" charset="0"/>
              </a:rPr>
            </a:br>
            <a:r>
              <a:rPr lang="bs-Latn-BA" sz="2000" dirty="0" smtClean="0">
                <a:solidFill>
                  <a:prstClr val="black"/>
                </a:solidFill>
                <a:latin typeface="Calibri" panose="020F0502020204030204" pitchFamily="34" charset="0"/>
              </a:rPr>
              <a:t>Poslije planiranja a prije izvršenja Plana, pojasniti ulogu svakog člana tima ponaosob... te motivirati tim, tako što ćemo:</a:t>
            </a:r>
            <a:r>
              <a:rPr lang="bs-Latn-BA" sz="2400" dirty="0" smtClean="0">
                <a:solidFill>
                  <a:prstClr val="black"/>
                </a:solidFill>
                <a:latin typeface="Calibri" panose="020F0502020204030204" pitchFamily="34" charset="0"/>
              </a:rPr>
              <a:t/>
            </a:r>
            <a:br>
              <a:rPr lang="bs-Latn-BA" sz="2400" dirty="0" smtClean="0">
                <a:solidFill>
                  <a:prstClr val="black"/>
                </a:solidFill>
                <a:latin typeface="Calibri" panose="020F0502020204030204" pitchFamily="34" charset="0"/>
              </a:rPr>
            </a:br>
            <a:r>
              <a:rPr lang="bs-Latn-BA" sz="1800" b="1" dirty="0" smtClean="0">
                <a:solidFill>
                  <a:prstClr val="black"/>
                </a:solidFill>
                <a:latin typeface="Calibri" panose="020F0502020204030204" pitchFamily="34" charset="0"/>
              </a:rPr>
              <a:t>-</a:t>
            </a:r>
            <a:r>
              <a:rPr lang="bs-Latn-BA" sz="1800" dirty="0" smtClean="0">
                <a:solidFill>
                  <a:prstClr val="black"/>
                </a:solidFill>
                <a:latin typeface="Calibri" panose="020F0502020204030204" pitchFamily="34" charset="0"/>
              </a:rPr>
              <a:t> pričati o konceptu projekta,</a:t>
            </a:r>
            <a:br>
              <a:rPr lang="bs-Latn-BA" sz="1800" dirty="0" smtClean="0">
                <a:solidFill>
                  <a:prstClr val="black"/>
                </a:solidFill>
                <a:latin typeface="Calibri" panose="020F0502020204030204" pitchFamily="34" charset="0"/>
              </a:rPr>
            </a:br>
            <a:r>
              <a:rPr lang="bs-Latn-BA" sz="1800" b="1" dirty="0" smtClean="0">
                <a:solidFill>
                  <a:prstClr val="black"/>
                </a:solidFill>
                <a:latin typeface="Calibri" panose="020F0502020204030204" pitchFamily="34" charset="0"/>
              </a:rPr>
              <a:t>-</a:t>
            </a:r>
            <a:r>
              <a:rPr lang="bs-Latn-BA" sz="1800" dirty="0" smtClean="0">
                <a:solidFill>
                  <a:prstClr val="black"/>
                </a:solidFill>
                <a:latin typeface="Calibri" panose="020F0502020204030204" pitchFamily="34" charset="0"/>
              </a:rPr>
              <a:t> jasno iznijeti svoje zaduženje kao lidera,</a:t>
            </a:r>
            <a:br>
              <a:rPr lang="bs-Latn-BA" sz="1800" dirty="0" smtClean="0">
                <a:solidFill>
                  <a:prstClr val="black"/>
                </a:solidFill>
                <a:latin typeface="Calibri" panose="020F0502020204030204" pitchFamily="34" charset="0"/>
              </a:rPr>
            </a:br>
            <a:r>
              <a:rPr lang="bs-Latn-BA" sz="1800" b="1" dirty="0" smtClean="0">
                <a:solidFill>
                  <a:prstClr val="black"/>
                </a:solidFill>
                <a:latin typeface="Calibri" panose="020F0502020204030204" pitchFamily="34" charset="0"/>
              </a:rPr>
              <a:t>-</a:t>
            </a:r>
            <a:r>
              <a:rPr lang="bs-Latn-BA" sz="1800" dirty="0" smtClean="0">
                <a:solidFill>
                  <a:prstClr val="black"/>
                </a:solidFill>
                <a:latin typeface="Calibri" panose="020F0502020204030204" pitchFamily="34" charset="0"/>
              </a:rPr>
              <a:t> tražiti od članova tima pomoć i puno sudjelovanje kako bi sajamski nastup bio uspješan,</a:t>
            </a:r>
            <a:br>
              <a:rPr lang="bs-Latn-BA" sz="1800" dirty="0" smtClean="0">
                <a:solidFill>
                  <a:prstClr val="black"/>
                </a:solidFill>
                <a:latin typeface="Calibri" panose="020F0502020204030204" pitchFamily="34" charset="0"/>
              </a:rPr>
            </a:br>
            <a:r>
              <a:rPr lang="bs-Latn-BA" sz="1800" b="1" dirty="0" smtClean="0">
                <a:solidFill>
                  <a:prstClr val="black"/>
                </a:solidFill>
                <a:latin typeface="Calibri" panose="020F0502020204030204" pitchFamily="34" charset="0"/>
              </a:rPr>
              <a:t>-</a:t>
            </a:r>
            <a:r>
              <a:rPr lang="bs-Latn-BA" sz="1800" dirty="0" smtClean="0">
                <a:solidFill>
                  <a:prstClr val="black"/>
                </a:solidFill>
                <a:latin typeface="Calibri" panose="020F0502020204030204" pitchFamily="34" charset="0"/>
              </a:rPr>
              <a:t> naglasiti važnost sudjelovanja za kompaniju baš na tome sajmu za koji se pripremamo,</a:t>
            </a:r>
            <a:br>
              <a:rPr lang="bs-Latn-BA" sz="1800" dirty="0" smtClean="0">
                <a:solidFill>
                  <a:prstClr val="black"/>
                </a:solidFill>
                <a:latin typeface="Calibri" panose="020F0502020204030204" pitchFamily="34" charset="0"/>
              </a:rPr>
            </a:br>
            <a:r>
              <a:rPr lang="bs-Latn-BA" sz="1800" b="1" dirty="0" smtClean="0">
                <a:solidFill>
                  <a:prstClr val="black"/>
                </a:solidFill>
                <a:latin typeface="Calibri" panose="020F0502020204030204" pitchFamily="34" charset="0"/>
              </a:rPr>
              <a:t>-</a:t>
            </a:r>
            <a:r>
              <a:rPr lang="bs-Latn-BA" sz="1800" dirty="0" smtClean="0">
                <a:solidFill>
                  <a:prstClr val="black"/>
                </a:solidFill>
                <a:latin typeface="Calibri" panose="020F0502020204030204" pitchFamily="34" charset="0"/>
              </a:rPr>
              <a:t> prezentirati sliku uspjeha i ono što može uslijediti nakon sudjelovanja na sajmu...</a:t>
            </a:r>
            <a:br>
              <a:rPr lang="bs-Latn-BA" sz="1800" dirty="0" smtClean="0">
                <a:solidFill>
                  <a:prstClr val="black"/>
                </a:solidFill>
                <a:latin typeface="Calibri" panose="020F0502020204030204" pitchFamily="34" charset="0"/>
              </a:rPr>
            </a:br>
            <a:r>
              <a:rPr lang="bs-Latn-BA" sz="1800" dirty="0" smtClean="0">
                <a:solidFill>
                  <a:prstClr val="black"/>
                </a:solidFill>
                <a:latin typeface="Calibri" panose="020F0502020204030204" pitchFamily="34" charset="0"/>
              </a:rPr>
              <a:t/>
            </a:r>
            <a:br>
              <a:rPr lang="bs-Latn-BA" sz="1800" dirty="0" smtClean="0">
                <a:solidFill>
                  <a:prstClr val="black"/>
                </a:solidFill>
                <a:latin typeface="Calibri" panose="020F0502020204030204" pitchFamily="34" charset="0"/>
              </a:rPr>
            </a:br>
            <a:r>
              <a:rPr lang="bs-Latn-BA" sz="1800" b="1" dirty="0" smtClean="0">
                <a:solidFill>
                  <a:srgbClr val="C00000"/>
                </a:solidFill>
                <a:latin typeface="Calibri" panose="020F0502020204030204" pitchFamily="34" charset="0"/>
              </a:rPr>
              <a:t>M O R A L N A   S N A G A   J E   V E O M A   B I T N A   ! </a:t>
            </a:r>
            <a:br>
              <a:rPr lang="bs-Latn-BA" sz="1800" b="1" dirty="0" smtClean="0">
                <a:solidFill>
                  <a:srgbClr val="C00000"/>
                </a:solidFill>
                <a:latin typeface="Calibri" panose="020F0502020204030204" pitchFamily="34" charset="0"/>
              </a:rPr>
            </a:br>
            <a:r>
              <a:rPr lang="bs-Latn-BA" sz="1800" dirty="0" smtClean="0">
                <a:solidFill>
                  <a:srgbClr val="C00000"/>
                </a:solidFill>
                <a:latin typeface="Calibri" panose="020F0502020204030204" pitchFamily="34" charset="0"/>
              </a:rPr>
              <a:t>Ljudi koji su motivirani osjećajem za </a:t>
            </a:r>
            <a:r>
              <a:rPr lang="bs-Latn-BA" sz="1800" u="sng" dirty="0" smtClean="0">
                <a:solidFill>
                  <a:srgbClr val="C00000"/>
                </a:solidFill>
                <a:latin typeface="Calibri" panose="020F0502020204030204" pitchFamily="34" charset="0"/>
              </a:rPr>
              <a:t>svrhu</a:t>
            </a:r>
            <a:r>
              <a:rPr lang="bs-Latn-BA" sz="1800" dirty="0" smtClean="0">
                <a:solidFill>
                  <a:srgbClr val="C00000"/>
                </a:solidFill>
                <a:latin typeface="Calibri" panose="020F0502020204030204" pitchFamily="34" charset="0"/>
              </a:rPr>
              <a:t> i uvjereni da rade u okružju </a:t>
            </a:r>
            <a:r>
              <a:rPr lang="bs-Latn-BA" sz="1800" u="sng" dirty="0" smtClean="0">
                <a:solidFill>
                  <a:srgbClr val="C00000"/>
                </a:solidFill>
                <a:latin typeface="Calibri" panose="020F0502020204030204" pitchFamily="34" charset="0"/>
              </a:rPr>
              <a:t>reda</a:t>
            </a:r>
            <a:r>
              <a:rPr lang="bs-Latn-BA" sz="1800" dirty="0" smtClean="0">
                <a:solidFill>
                  <a:srgbClr val="C00000"/>
                </a:solidFill>
                <a:latin typeface="Calibri" panose="020F0502020204030204" pitchFamily="34" charset="0"/>
              </a:rPr>
              <a:t> - a ne haosa, </a:t>
            </a:r>
            <a:r>
              <a:rPr lang="bs-Latn-BA" sz="1800" u="sng" dirty="0" smtClean="0">
                <a:solidFill>
                  <a:srgbClr val="C00000"/>
                </a:solidFill>
                <a:latin typeface="Calibri" panose="020F0502020204030204" pitchFamily="34" charset="0"/>
              </a:rPr>
              <a:t>pomoći će </a:t>
            </a:r>
            <a:r>
              <a:rPr lang="bs-Latn-BA" sz="1800" dirty="0" smtClean="0">
                <a:solidFill>
                  <a:srgbClr val="C00000"/>
                </a:solidFill>
                <a:latin typeface="Calibri" panose="020F0502020204030204" pitchFamily="34" charset="0"/>
              </a:rPr>
              <a:t>da se projekt uspješno završi.</a:t>
            </a:r>
            <a:br>
              <a:rPr lang="bs-Latn-BA" sz="1800" dirty="0" smtClean="0">
                <a:solidFill>
                  <a:srgbClr val="C00000"/>
                </a:solidFill>
                <a:latin typeface="Calibri" panose="020F0502020204030204" pitchFamily="34" charset="0"/>
              </a:rPr>
            </a:br>
            <a:r>
              <a:rPr lang="bs-Latn-BA" sz="1800" dirty="0" smtClean="0">
                <a:solidFill>
                  <a:srgbClr val="C00000"/>
                </a:solidFill>
                <a:latin typeface="Calibri" panose="020F0502020204030204" pitchFamily="34" charset="0"/>
              </a:rPr>
              <a:t>        </a:t>
            </a:r>
            <a:r>
              <a:rPr lang="bs-Latn-BA" sz="1800" b="1" dirty="0" smtClean="0">
                <a:solidFill>
                  <a:srgbClr val="C00000"/>
                </a:solidFill>
                <a:latin typeface="Calibri" panose="020F0502020204030204" pitchFamily="34" charset="0"/>
              </a:rPr>
              <a:t>Dakle ! Važno ! </a:t>
            </a:r>
            <a:r>
              <a:rPr lang="bs-Latn-BA" sz="1800" dirty="0" smtClean="0">
                <a:solidFill>
                  <a:srgbClr val="C00000"/>
                </a:solidFill>
                <a:latin typeface="Calibri" panose="020F0502020204030204" pitchFamily="34" charset="0"/>
              </a:rPr>
              <a:t>Pojasnite članovima tima, odmah na početku, kako ćete zajedno </a:t>
            </a:r>
            <a:r>
              <a:rPr lang="bs-Latn-BA" sz="1800" i="1" dirty="0" smtClean="0">
                <a:solidFill>
                  <a:srgbClr val="C00000"/>
                </a:solidFill>
                <a:latin typeface="Calibri" panose="020F0502020204030204" pitchFamily="34" charset="0"/>
              </a:rPr>
              <a:t>izgraditi zgradu</a:t>
            </a:r>
            <a:r>
              <a:rPr lang="bs-Latn-BA" sz="1800" dirty="0" smtClean="0">
                <a:solidFill>
                  <a:srgbClr val="C00000"/>
                </a:solidFill>
                <a:latin typeface="Calibri" panose="020F0502020204030204" pitchFamily="34" charset="0"/>
              </a:rPr>
              <a:t>, a ne samo kako će oni </a:t>
            </a:r>
            <a:r>
              <a:rPr lang="bs-Latn-BA" sz="1800" i="1" dirty="0" smtClean="0">
                <a:solidFill>
                  <a:srgbClr val="C00000"/>
                </a:solidFill>
                <a:latin typeface="Calibri" panose="020F0502020204030204" pitchFamily="34" charset="0"/>
              </a:rPr>
              <a:t>kopati temelj</a:t>
            </a:r>
            <a:r>
              <a:rPr lang="bs-Latn-BA" sz="1800" dirty="0" smtClean="0">
                <a:solidFill>
                  <a:srgbClr val="C00000"/>
                </a:solidFill>
                <a:latin typeface="Calibri" panose="020F0502020204030204" pitchFamily="34" charset="0"/>
              </a:rPr>
              <a:t>. </a:t>
            </a:r>
            <a:br>
              <a:rPr lang="bs-Latn-BA" sz="1800" dirty="0" smtClean="0">
                <a:solidFill>
                  <a:srgbClr val="C00000"/>
                </a:solidFill>
                <a:latin typeface="Calibri" panose="020F0502020204030204" pitchFamily="34" charset="0"/>
              </a:rPr>
            </a:br>
            <a:r>
              <a:rPr lang="bs-Latn-BA" sz="1800" dirty="0" smtClean="0">
                <a:solidFill>
                  <a:srgbClr val="C00000"/>
                </a:solidFill>
                <a:latin typeface="Calibri" panose="020F0502020204030204" pitchFamily="34" charset="0"/>
              </a:rPr>
              <a:t>Jednostavno  - primjenite metodu </a:t>
            </a:r>
            <a:r>
              <a:rPr lang="bs-Latn-BA" sz="1800" b="1" dirty="0" smtClean="0">
                <a:solidFill>
                  <a:srgbClr val="C00000"/>
                </a:solidFill>
                <a:latin typeface="Calibri" panose="020F0502020204030204" pitchFamily="34" charset="0"/>
              </a:rPr>
              <a:t>UDSOB</a:t>
            </a:r>
            <a:r>
              <a:rPr lang="bs-Latn-BA" sz="1800" dirty="0" smtClean="0">
                <a:solidFill>
                  <a:srgbClr val="C00000"/>
                </a:solidFill>
                <a:latin typeface="Calibri" panose="020F0502020204030204" pitchFamily="34" charset="0"/>
              </a:rPr>
              <a:t> – </a:t>
            </a:r>
            <a:r>
              <a:rPr lang="bs-Latn-BA" sz="1800" i="1" u="sng" dirty="0" smtClean="0">
                <a:solidFill>
                  <a:srgbClr val="C00000"/>
                </a:solidFill>
                <a:latin typeface="Calibri" panose="020F0502020204030204" pitchFamily="34" charset="0"/>
              </a:rPr>
              <a:t>učini da se osjećam bitnim</a:t>
            </a:r>
            <a:r>
              <a:rPr lang="bs-Latn-BA" sz="1800" i="1" dirty="0" smtClean="0">
                <a:solidFill>
                  <a:srgbClr val="C00000"/>
                </a:solidFill>
                <a:latin typeface="Calibri" panose="020F0502020204030204" pitchFamily="34" charset="0"/>
              </a:rPr>
              <a:t>. </a:t>
            </a:r>
            <a:r>
              <a:rPr lang="bs-Latn-BA" sz="1800" b="1" dirty="0" smtClean="0">
                <a:solidFill>
                  <a:prstClr val="black"/>
                </a:solidFill>
                <a:latin typeface="Calibri" panose="020F0502020204030204" pitchFamily="34" charset="0"/>
              </a:rPr>
              <a:t/>
            </a:r>
            <a:br>
              <a:rPr lang="bs-Latn-BA" sz="1800" b="1" dirty="0" smtClean="0">
                <a:solidFill>
                  <a:prstClr val="black"/>
                </a:solidFill>
                <a:latin typeface="Calibri" panose="020F0502020204030204" pitchFamily="34" charset="0"/>
              </a:rPr>
            </a:br>
            <a:endParaRPr lang="bs-Latn-BA" sz="1800" b="1" dirty="0"/>
          </a:p>
        </p:txBody>
      </p:sp>
      <p:sp>
        <p:nvSpPr>
          <p:cNvPr id="3" name="Slide Number Placeholder 2"/>
          <p:cNvSpPr>
            <a:spLocks noGrp="1"/>
          </p:cNvSpPr>
          <p:nvPr>
            <p:ph type="sldNum" sz="quarter" idx="12"/>
          </p:nvPr>
        </p:nvSpPr>
        <p:spPr/>
        <p:txBody>
          <a:bodyPr/>
          <a:lstStyle/>
          <a:p>
            <a:fld id="{3CD9F2C3-511A-4548-A7CA-FC66A3FB2486}" type="slidenum">
              <a:rPr lang="bs-Latn-BA" smtClean="0"/>
              <a:t>11</a:t>
            </a:fld>
            <a:endParaRPr lang="bs-Latn-BA"/>
          </a:p>
        </p:txBody>
      </p:sp>
      <p:sp>
        <p:nvSpPr>
          <p:cNvPr id="4" name="Right Arrow 3"/>
          <p:cNvSpPr/>
          <p:nvPr/>
        </p:nvSpPr>
        <p:spPr>
          <a:xfrm>
            <a:off x="842915" y="5064747"/>
            <a:ext cx="252000" cy="216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Tree>
    <p:extLst>
      <p:ext uri="{BB962C8B-B14F-4D97-AF65-F5344CB8AC3E}">
        <p14:creationId xmlns:p14="http://schemas.microsoft.com/office/powerpoint/2010/main" val="130827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906344" cy="1600200"/>
          </a:xfrm>
        </p:spPr>
        <p:txBody>
          <a:bodyPr>
            <a:noAutofit/>
          </a:bodyPr>
          <a:lstStyle/>
          <a:p>
            <a:r>
              <a:rPr lang="bs-Latn-BA" sz="3200" dirty="0" smtClean="0">
                <a:solidFill>
                  <a:schemeClr val="bg2">
                    <a:lumMod val="75000"/>
                  </a:schemeClr>
                </a:solidFill>
              </a:rPr>
              <a:t/>
            </a:r>
            <a:br>
              <a:rPr lang="bs-Latn-BA" sz="3200" dirty="0" smtClean="0">
                <a:solidFill>
                  <a:schemeClr val="bg2">
                    <a:lumMod val="75000"/>
                  </a:schemeClr>
                </a:solidFill>
              </a:rPr>
            </a:br>
            <a:r>
              <a:rPr lang="bs-Latn-BA" sz="3200" dirty="0">
                <a:solidFill>
                  <a:schemeClr val="bg2">
                    <a:lumMod val="75000"/>
                  </a:schemeClr>
                </a:solidFill>
              </a:rPr>
              <a:t/>
            </a:r>
            <a:br>
              <a:rPr lang="bs-Latn-BA" sz="3200" dirty="0">
                <a:solidFill>
                  <a:schemeClr val="bg2">
                    <a:lumMod val="75000"/>
                  </a:schemeClr>
                </a:solidFill>
              </a:rPr>
            </a:br>
            <a:r>
              <a:rPr lang="bs-Latn-BA" sz="3200" dirty="0" smtClean="0">
                <a:solidFill>
                  <a:schemeClr val="bg2">
                    <a:lumMod val="75000"/>
                  </a:schemeClr>
                </a:solidFill>
              </a:rPr>
              <a:t/>
            </a:r>
            <a:br>
              <a:rPr lang="bs-Latn-BA" sz="3200" dirty="0" smtClean="0">
                <a:solidFill>
                  <a:schemeClr val="bg2">
                    <a:lumMod val="75000"/>
                  </a:schemeClr>
                </a:solidFill>
              </a:rPr>
            </a:br>
            <a:r>
              <a:rPr lang="bs-Latn-BA" sz="3200" dirty="0" smtClean="0">
                <a:solidFill>
                  <a:schemeClr val="bg2">
                    <a:lumMod val="75000"/>
                  </a:schemeClr>
                </a:solidFill>
              </a:rPr>
              <a:t>IV. KAKO  </a:t>
            </a:r>
            <a:r>
              <a:rPr lang="bs-Latn-BA" sz="2800" dirty="0">
                <a:solidFill>
                  <a:schemeClr val="bg2">
                    <a:lumMod val="75000"/>
                  </a:schemeClr>
                </a:solidFill>
              </a:rPr>
              <a:t>( SE )  </a:t>
            </a:r>
            <a:r>
              <a:rPr lang="bs-Latn-BA" sz="3200" dirty="0">
                <a:solidFill>
                  <a:schemeClr val="bg2">
                    <a:lumMod val="75000"/>
                  </a:schemeClr>
                </a:solidFill>
              </a:rPr>
              <a:t>PRIPREMITI </a:t>
            </a:r>
            <a:r>
              <a:rPr lang="bs-Latn-BA" sz="3600" dirty="0">
                <a:solidFill>
                  <a:schemeClr val="bg2">
                    <a:lumMod val="75000"/>
                  </a:schemeClr>
                </a:solidFill>
              </a:rPr>
              <a:t> </a:t>
            </a:r>
            <a:r>
              <a:rPr lang="bs-Latn-BA" sz="2800" dirty="0">
                <a:solidFill>
                  <a:schemeClr val="bg2">
                    <a:lumMod val="75000"/>
                  </a:schemeClr>
                </a:solidFill>
              </a:rPr>
              <a:t>( ZA )  </a:t>
            </a:r>
            <a:r>
              <a:rPr lang="bs-Latn-BA" sz="3200" dirty="0">
                <a:solidFill>
                  <a:schemeClr val="bg2">
                    <a:lumMod val="75000"/>
                  </a:schemeClr>
                </a:solidFill>
              </a:rPr>
              <a:t>DOBAR I USPJEŠAN SAJAMSKI  NASTUP  </a:t>
            </a:r>
            <a:r>
              <a:rPr lang="bs-Latn-BA" sz="3200" dirty="0" smtClean="0">
                <a:solidFill>
                  <a:schemeClr val="bg2">
                    <a:lumMod val="75000"/>
                  </a:schemeClr>
                </a:solidFill>
              </a:rPr>
              <a:t>?!</a:t>
            </a:r>
            <a:r>
              <a:rPr lang="bs-Latn-BA" sz="2400" dirty="0">
                <a:solidFill>
                  <a:srgbClr val="FF0000"/>
                </a:solidFill>
                <a:latin typeface="Calibri" panose="020F0502020204030204" pitchFamily="34" charset="0"/>
              </a:rPr>
              <a:t> </a:t>
            </a:r>
            <a:r>
              <a:rPr lang="bs-Latn-BA" sz="2400" dirty="0">
                <a:solidFill>
                  <a:prstClr val="black"/>
                </a:solidFill>
                <a:latin typeface="Calibri" panose="020F0502020204030204" pitchFamily="34" charset="0"/>
              </a:rPr>
              <a:t>(</a:t>
            </a:r>
            <a:r>
              <a:rPr lang="bs-Latn-BA" sz="2400" dirty="0" smtClean="0">
                <a:solidFill>
                  <a:prstClr val="black"/>
                </a:solidFill>
                <a:latin typeface="Calibri" panose="020F0502020204030204" pitchFamily="34" charset="0"/>
              </a:rPr>
              <a:t>1-10.)</a:t>
            </a:r>
            <a:r>
              <a:rPr lang="bs-Latn-BA" sz="2400" dirty="0" smtClean="0">
                <a:solidFill>
                  <a:srgbClr val="FF0000"/>
                </a:solidFill>
                <a:latin typeface="Calibri" panose="020F0502020204030204" pitchFamily="34" charset="0"/>
              </a:rPr>
              <a:t>&gt;</a:t>
            </a:r>
            <a:r>
              <a:rPr lang="bs-Latn-BA" sz="2400" dirty="0" smtClean="0">
                <a:solidFill>
                  <a:prstClr val="black"/>
                </a:solidFill>
                <a:latin typeface="Calibri" panose="020F0502020204030204" pitchFamily="34" charset="0"/>
              </a:rPr>
              <a:t> </a:t>
            </a:r>
            <a:r>
              <a:rPr lang="bs-Latn-BA" sz="2400" dirty="0">
                <a:solidFill>
                  <a:srgbClr val="FF0000"/>
                </a:solidFill>
                <a:latin typeface="Calibri" panose="020F0502020204030204" pitchFamily="34" charset="0"/>
              </a:rPr>
              <a:t>XIII.</a:t>
            </a:r>
            <a:br>
              <a:rPr lang="bs-Latn-BA" sz="2400" dirty="0">
                <a:solidFill>
                  <a:srgbClr val="FF0000"/>
                </a:solidFill>
                <a:latin typeface="Calibri" panose="020F0502020204030204" pitchFamily="34" charset="0"/>
              </a:rPr>
            </a:br>
            <a:endParaRPr lang="bs-Latn-BA" sz="2400" dirty="0">
              <a:solidFill>
                <a:schemeClr val="bg2">
                  <a:lumMod val="75000"/>
                </a:schemeClr>
              </a:solidFill>
            </a:endParaRPr>
          </a:p>
        </p:txBody>
      </p:sp>
      <p:pic>
        <p:nvPicPr>
          <p:cNvPr id="1029" name="Picture 5" descr="C:\Users\mpf-4\Desktop\FOTO MUKSI, RSP i SZS\commercial-insuranc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052736"/>
            <a:ext cx="7344520" cy="3096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CD9F2C3-511A-4548-A7CA-FC66A3FB2486}" type="slidenum">
              <a:rPr lang="bs-Latn-BA" smtClean="0"/>
              <a:t>12</a:t>
            </a:fld>
            <a:endParaRPr lang="bs-Latn-BA" dirty="0"/>
          </a:p>
        </p:txBody>
      </p:sp>
    </p:spTree>
    <p:extLst>
      <p:ext uri="{BB962C8B-B14F-4D97-AF65-F5344CB8AC3E}">
        <p14:creationId xmlns:p14="http://schemas.microsoft.com/office/powerpoint/2010/main" val="284217569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04856" cy="5767536"/>
          </a:xfrm>
        </p:spPr>
        <p:txBody>
          <a:bodyPr>
            <a:normAutofit fontScale="90000"/>
          </a:bodyPr>
          <a:lstStyle/>
          <a:p>
            <a:r>
              <a:rPr lang="bs-Latn-BA" sz="4000" dirty="0" smtClean="0">
                <a:solidFill>
                  <a:srgbClr val="FF0000"/>
                </a:solidFill>
              </a:rPr>
              <a:t/>
            </a:r>
            <a:br>
              <a:rPr lang="bs-Latn-BA" sz="4000" dirty="0" smtClean="0">
                <a:solidFill>
                  <a:srgbClr val="FF0000"/>
                </a:solidFill>
              </a:rPr>
            </a:br>
            <a:r>
              <a:rPr lang="bs-Latn-BA" sz="2200" b="1" dirty="0" smtClean="0">
                <a:solidFill>
                  <a:srgbClr val="00B050"/>
                </a:solidFill>
                <a:latin typeface="Calibri" panose="020F0502020204030204" pitchFamily="34" charset="0"/>
              </a:rPr>
              <a:t>1.</a:t>
            </a:r>
            <a:r>
              <a:rPr lang="bs-Latn-BA" sz="2200" b="1" dirty="0" smtClean="0">
                <a:solidFill>
                  <a:schemeClr val="tx1"/>
                </a:solidFill>
                <a:latin typeface="Calibri" panose="020F0502020204030204" pitchFamily="34" charset="0"/>
              </a:rPr>
              <a:t> </a:t>
            </a:r>
            <a:r>
              <a:rPr lang="bs-Latn-BA" sz="2000" strike="sngStrike" dirty="0">
                <a:solidFill>
                  <a:schemeClr val="tx1"/>
                </a:solidFill>
                <a:latin typeface="Calibri" panose="020F0502020204030204" pitchFamily="34" charset="0"/>
              </a:rPr>
              <a:t>P</a:t>
            </a:r>
            <a:r>
              <a:rPr lang="bs-Latn-BA" sz="2000" strike="sngStrike" dirty="0" smtClean="0">
                <a:solidFill>
                  <a:schemeClr val="tx1"/>
                </a:solidFill>
                <a:latin typeface="Calibri" panose="020F0502020204030204" pitchFamily="34" charset="0"/>
              </a:rPr>
              <a:t>rikupljanje informacija / odlučivanje o sudjelovanju na sajmu</a:t>
            </a:r>
            <a:r>
              <a:rPr lang="bs-Latn-BA" sz="2200" b="1" dirty="0" smtClean="0">
                <a:solidFill>
                  <a:schemeClr val="tx1"/>
                </a:solidFill>
                <a:latin typeface="Calibri" panose="020F0502020204030204" pitchFamily="34" charset="0"/>
              </a:rPr>
              <a:t/>
            </a:r>
            <a:br>
              <a:rPr lang="bs-Latn-BA" sz="2200" b="1" dirty="0" smtClean="0">
                <a:solidFill>
                  <a:schemeClr val="tx1"/>
                </a:solidFill>
                <a:latin typeface="Calibri" panose="020F0502020204030204" pitchFamily="34" charset="0"/>
              </a:rPr>
            </a:br>
            <a:r>
              <a:rPr lang="bs-Latn-BA" sz="2200" b="1" dirty="0" smtClean="0">
                <a:solidFill>
                  <a:srgbClr val="00B050"/>
                </a:solidFill>
                <a:latin typeface="Calibri" panose="020F0502020204030204" pitchFamily="34" charset="0"/>
              </a:rPr>
              <a:t>2.</a:t>
            </a:r>
            <a:r>
              <a:rPr lang="bs-Latn-BA" sz="2200" b="1" dirty="0" smtClean="0">
                <a:solidFill>
                  <a:schemeClr val="tx1"/>
                </a:solidFill>
                <a:latin typeface="Calibri" panose="020F0502020204030204" pitchFamily="34" charset="0"/>
              </a:rPr>
              <a:t> </a:t>
            </a:r>
            <a:r>
              <a:rPr lang="bs-Latn-BA" sz="2000" strike="sngStrike" dirty="0" smtClean="0">
                <a:solidFill>
                  <a:schemeClr val="tx1"/>
                </a:solidFill>
                <a:latin typeface="Calibri" panose="020F0502020204030204" pitchFamily="34" charset="0"/>
              </a:rPr>
              <a:t>Planiranje sudjelovanja</a:t>
            </a:r>
            <a:r>
              <a:rPr lang="bs-Latn-BA" sz="2200" b="1" dirty="0" smtClean="0">
                <a:solidFill>
                  <a:schemeClr val="tx1"/>
                </a:solidFill>
                <a:latin typeface="Calibri" panose="020F0502020204030204" pitchFamily="34" charset="0"/>
              </a:rPr>
              <a:t/>
            </a:r>
            <a:br>
              <a:rPr lang="bs-Latn-BA" sz="2200" b="1" dirty="0" smtClean="0">
                <a:solidFill>
                  <a:schemeClr val="tx1"/>
                </a:solidFill>
                <a:latin typeface="Calibri" panose="020F0502020204030204" pitchFamily="34" charset="0"/>
              </a:rPr>
            </a:br>
            <a:r>
              <a:rPr lang="bs-Latn-BA" sz="2200" b="1" dirty="0" smtClean="0">
                <a:solidFill>
                  <a:srgbClr val="00B050"/>
                </a:solidFill>
                <a:latin typeface="Calibri" panose="020F0502020204030204" pitchFamily="34" charset="0"/>
              </a:rPr>
              <a:t>3.</a:t>
            </a:r>
            <a:r>
              <a:rPr lang="bs-Latn-BA" sz="2200" b="1" dirty="0" smtClean="0">
                <a:solidFill>
                  <a:schemeClr val="tx1"/>
                </a:solidFill>
                <a:latin typeface="Calibri" panose="020F0502020204030204" pitchFamily="34" charset="0"/>
              </a:rPr>
              <a:t> </a:t>
            </a:r>
            <a:r>
              <a:rPr lang="bs-Latn-BA" sz="2000" strike="sngStrike" dirty="0" smtClean="0">
                <a:solidFill>
                  <a:schemeClr val="tx1"/>
                </a:solidFill>
                <a:latin typeface="Calibri" panose="020F0502020204030204" pitchFamily="34" charset="0"/>
              </a:rPr>
              <a:t>Personal - posada štanda</a:t>
            </a:r>
            <a:r>
              <a:rPr lang="bs-Latn-BA" sz="2200" strike="sngStrike" dirty="0" smtClean="0">
                <a:solidFill>
                  <a:schemeClr val="tx1"/>
                </a:solidFill>
                <a:latin typeface="Calibri" panose="020F0502020204030204" pitchFamily="34" charset="0"/>
              </a:rPr>
              <a:t/>
            </a:r>
            <a:br>
              <a:rPr lang="bs-Latn-BA" sz="2200" strike="sngStrike" dirty="0" smtClean="0">
                <a:solidFill>
                  <a:schemeClr val="tx1"/>
                </a:solidFill>
                <a:latin typeface="Calibri" panose="020F0502020204030204" pitchFamily="34" charset="0"/>
              </a:rPr>
            </a:br>
            <a:r>
              <a:rPr lang="bs-Latn-BA" sz="2200" dirty="0" smtClean="0">
                <a:solidFill>
                  <a:schemeClr val="tx1"/>
                </a:solidFill>
                <a:latin typeface="Calibri" panose="020F0502020204030204" pitchFamily="34" charset="0"/>
              </a:rPr>
              <a:t/>
            </a:r>
            <a:br>
              <a:rPr lang="bs-Latn-BA" sz="2200" dirty="0" smtClean="0">
                <a:solidFill>
                  <a:schemeClr val="tx1"/>
                </a:solidFill>
                <a:latin typeface="Calibri" panose="020F0502020204030204" pitchFamily="34" charset="0"/>
              </a:rPr>
            </a:br>
            <a:r>
              <a:rPr lang="bs-Latn-BA" sz="2200" b="1" dirty="0" smtClean="0">
                <a:solidFill>
                  <a:srgbClr val="00B050"/>
                </a:solidFill>
                <a:latin typeface="Calibri" panose="020F0502020204030204" pitchFamily="34" charset="0"/>
              </a:rPr>
              <a:t>4. Organizacija događanja / sadržaj: </a:t>
            </a:r>
            <a:r>
              <a:rPr lang="bs-Latn-BA" sz="2000" b="1" dirty="0" smtClean="0">
                <a:solidFill>
                  <a:srgbClr val="C00000"/>
                </a:solidFill>
                <a:latin typeface="Calibri" panose="020F0502020204030204" pitchFamily="34" charset="0"/>
              </a:rPr>
              <a:t>(1) </a:t>
            </a:r>
            <a:r>
              <a:rPr lang="bs-Latn-BA" sz="2000" b="1" dirty="0" smtClean="0">
                <a:solidFill>
                  <a:schemeClr val="tx1"/>
                </a:solidFill>
                <a:latin typeface="Calibri" panose="020F0502020204030204" pitchFamily="34" charset="0"/>
              </a:rPr>
              <a:t>Pošaljite</a:t>
            </a:r>
            <a:r>
              <a:rPr lang="bs-Latn-BA" sz="2000" dirty="0" smtClean="0">
                <a:solidFill>
                  <a:schemeClr val="tx1"/>
                </a:solidFill>
                <a:latin typeface="Calibri" panose="020F0502020204030204" pitchFamily="34" charset="0"/>
              </a:rPr>
              <a:t> pozivnice.</a:t>
            </a:r>
            <a:r>
              <a:rPr lang="bs-Latn-BA" sz="2000" dirty="0" smtClean="0">
                <a:solidFill>
                  <a:srgbClr val="00B0F0"/>
                </a:solidFill>
                <a:latin typeface="Calibri" panose="020F0502020204030204" pitchFamily="34" charset="0"/>
              </a:rPr>
              <a:t> </a:t>
            </a:r>
            <a:r>
              <a:rPr lang="bs-Latn-BA" sz="2000" b="1" dirty="0" smtClean="0">
                <a:solidFill>
                  <a:srgbClr val="C00000"/>
                </a:solidFill>
                <a:latin typeface="Calibri" panose="020F0502020204030204" pitchFamily="34" charset="0"/>
              </a:rPr>
              <a:t>(2) </a:t>
            </a:r>
            <a:r>
              <a:rPr lang="bs-Latn-BA" sz="2000" dirty="0" smtClean="0">
                <a:solidFill>
                  <a:schemeClr val="tx1"/>
                </a:solidFill>
                <a:latin typeface="Calibri" panose="020F0502020204030204" pitchFamily="34" charset="0"/>
              </a:rPr>
              <a:t>Poslati pozivnice nije dovoljno. </a:t>
            </a:r>
            <a:r>
              <a:rPr lang="bs-Latn-BA" sz="2000" b="1" dirty="0" smtClean="0">
                <a:solidFill>
                  <a:schemeClr val="tx1"/>
                </a:solidFill>
                <a:latin typeface="Calibri" panose="020F0502020204030204" pitchFamily="34" charset="0"/>
              </a:rPr>
              <a:t>Pošaljite</a:t>
            </a:r>
            <a:r>
              <a:rPr lang="bs-Latn-BA" sz="2000" dirty="0" smtClean="0">
                <a:solidFill>
                  <a:schemeClr val="tx1"/>
                </a:solidFill>
                <a:latin typeface="Calibri" panose="020F0502020204030204" pitchFamily="34" charset="0"/>
              </a:rPr>
              <a:t> pismo. </a:t>
            </a:r>
            <a:r>
              <a:rPr lang="bs-Latn-BA" sz="2000" b="1" dirty="0" smtClean="0">
                <a:solidFill>
                  <a:schemeClr val="tx1"/>
                </a:solidFill>
                <a:latin typeface="Calibri" panose="020F0502020204030204" pitchFamily="34" charset="0"/>
              </a:rPr>
              <a:t>Telefonirajte</a:t>
            </a:r>
            <a:r>
              <a:rPr lang="bs-Latn-BA" sz="2000" dirty="0">
                <a:solidFill>
                  <a:schemeClr val="tx1"/>
                </a:solidFill>
                <a:latin typeface="Calibri" panose="020F0502020204030204" pitchFamily="34" charset="0"/>
              </a:rPr>
              <a:t>.</a:t>
            </a:r>
            <a:r>
              <a:rPr lang="bs-Latn-BA" sz="2000" dirty="0" smtClean="0">
                <a:solidFill>
                  <a:schemeClr val="tx1"/>
                </a:solidFill>
                <a:latin typeface="Calibri" panose="020F0502020204030204" pitchFamily="34" charset="0"/>
              </a:rPr>
              <a:t> </a:t>
            </a:r>
            <a:r>
              <a:rPr lang="bs-Latn-BA" sz="2000" b="1" dirty="0" smtClean="0">
                <a:solidFill>
                  <a:srgbClr val="C00000"/>
                </a:solidFill>
                <a:latin typeface="Calibri" panose="020F0502020204030204" pitchFamily="34" charset="0"/>
              </a:rPr>
              <a:t>(3) </a:t>
            </a:r>
            <a:r>
              <a:rPr lang="bs-Latn-BA" sz="2000" b="1" dirty="0" smtClean="0">
                <a:solidFill>
                  <a:schemeClr val="tx1"/>
                </a:solidFill>
                <a:latin typeface="Calibri" panose="020F0502020204030204" pitchFamily="34" charset="0"/>
              </a:rPr>
              <a:t>Pozovite</a:t>
            </a:r>
            <a:r>
              <a:rPr lang="bs-Latn-BA" sz="2000" dirty="0" smtClean="0">
                <a:solidFill>
                  <a:schemeClr val="tx1"/>
                </a:solidFill>
                <a:latin typeface="Calibri" panose="020F0502020204030204" pitchFamily="34" charset="0"/>
              </a:rPr>
              <a:t> lokalne zvaničnike. </a:t>
            </a:r>
            <a:r>
              <a:rPr lang="bs-Latn-BA" sz="2000" b="1" dirty="0" smtClean="0">
                <a:solidFill>
                  <a:srgbClr val="C00000"/>
                </a:solidFill>
                <a:latin typeface="Calibri" panose="020F0502020204030204" pitchFamily="34" charset="0"/>
              </a:rPr>
              <a:t>(4) </a:t>
            </a:r>
            <a:r>
              <a:rPr lang="bs-Latn-BA" sz="2000" b="1" dirty="0" smtClean="0">
                <a:solidFill>
                  <a:schemeClr val="tx1"/>
                </a:solidFill>
                <a:latin typeface="Calibri" panose="020F0502020204030204" pitchFamily="34" charset="0"/>
              </a:rPr>
              <a:t>Pozovite</a:t>
            </a:r>
            <a:r>
              <a:rPr lang="bs-Latn-BA" sz="2000" dirty="0" smtClean="0">
                <a:solidFill>
                  <a:schemeClr val="tx1"/>
                </a:solidFill>
                <a:latin typeface="Calibri" panose="020F0502020204030204" pitchFamily="34" charset="0"/>
              </a:rPr>
              <a:t> poslovne partnere, zastupnike, kupce i potencijalne kupce, dobavljače, korisnike franšize. </a:t>
            </a:r>
            <a:r>
              <a:rPr lang="bs-Latn-BA" sz="2000" b="1" dirty="0" smtClean="0">
                <a:solidFill>
                  <a:srgbClr val="C00000"/>
                </a:solidFill>
                <a:latin typeface="Calibri" panose="020F0502020204030204" pitchFamily="34" charset="0"/>
              </a:rPr>
              <a:t>(5) </a:t>
            </a:r>
            <a:r>
              <a:rPr lang="bs-Latn-BA" sz="2000" b="1" dirty="0" smtClean="0">
                <a:solidFill>
                  <a:schemeClr val="tx1"/>
                </a:solidFill>
                <a:latin typeface="Calibri" panose="020F0502020204030204" pitchFamily="34" charset="0"/>
              </a:rPr>
              <a:t>Pozovite</a:t>
            </a:r>
            <a:r>
              <a:rPr lang="bs-Latn-BA" sz="2000" dirty="0" smtClean="0">
                <a:solidFill>
                  <a:schemeClr val="tx1"/>
                </a:solidFill>
                <a:latin typeface="Calibri" panose="020F0502020204030204" pitchFamily="34" charset="0"/>
              </a:rPr>
              <a:t> glumce, pjevače i druge umjetnike. </a:t>
            </a:r>
            <a:r>
              <a:rPr lang="bs-Latn-BA" sz="2000" b="1" dirty="0" smtClean="0">
                <a:solidFill>
                  <a:srgbClr val="C00000"/>
                </a:solidFill>
                <a:latin typeface="Calibri" panose="020F0502020204030204" pitchFamily="34" charset="0"/>
              </a:rPr>
              <a:t>(6) </a:t>
            </a:r>
            <a:r>
              <a:rPr lang="bs-Latn-BA" sz="2000" b="1" dirty="0" smtClean="0">
                <a:solidFill>
                  <a:schemeClr val="tx1"/>
                </a:solidFill>
                <a:latin typeface="Calibri" panose="020F0502020204030204" pitchFamily="34" charset="0"/>
              </a:rPr>
              <a:t>Organizirajte</a:t>
            </a:r>
            <a:r>
              <a:rPr lang="bs-Latn-BA" sz="2000" dirty="0" smtClean="0">
                <a:solidFill>
                  <a:schemeClr val="tx1"/>
                </a:solidFill>
                <a:latin typeface="Calibri" panose="020F0502020204030204" pitchFamily="34" charset="0"/>
              </a:rPr>
              <a:t> zajedničke poslovne razgovore.</a:t>
            </a:r>
            <a:r>
              <a:rPr lang="bs-Latn-BA" sz="2000" b="1" dirty="0" smtClean="0">
                <a:solidFill>
                  <a:srgbClr val="00B0F0"/>
                </a:solidFill>
                <a:latin typeface="Calibri" panose="020F0502020204030204" pitchFamily="34" charset="0"/>
              </a:rPr>
              <a:t> </a:t>
            </a:r>
            <a:r>
              <a:rPr lang="bs-Latn-BA" sz="2000" b="1" dirty="0" smtClean="0">
                <a:solidFill>
                  <a:srgbClr val="C00000"/>
                </a:solidFill>
                <a:latin typeface="Calibri" panose="020F0502020204030204" pitchFamily="34" charset="0"/>
              </a:rPr>
              <a:t>(7) </a:t>
            </a:r>
            <a:r>
              <a:rPr lang="bs-Latn-BA" sz="2000" b="1" dirty="0" smtClean="0">
                <a:solidFill>
                  <a:schemeClr val="tx1"/>
                </a:solidFill>
                <a:latin typeface="Calibri" panose="020F0502020204030204" pitchFamily="34" charset="0"/>
              </a:rPr>
              <a:t>Organizirajte </a:t>
            </a:r>
            <a:r>
              <a:rPr lang="bs-Latn-BA" sz="2000" dirty="0" smtClean="0">
                <a:solidFill>
                  <a:schemeClr val="tx1"/>
                </a:solidFill>
                <a:latin typeface="Calibri" panose="020F0502020204030204" pitchFamily="34" charset="0"/>
              </a:rPr>
              <a:t>konferenciju za novinare. </a:t>
            </a:r>
            <a:r>
              <a:rPr lang="bs-Latn-BA" sz="2000" b="1" dirty="0" smtClean="0">
                <a:solidFill>
                  <a:srgbClr val="C00000"/>
                </a:solidFill>
                <a:latin typeface="Calibri" panose="020F0502020204030204" pitchFamily="34" charset="0"/>
              </a:rPr>
              <a:t>(8) </a:t>
            </a:r>
            <a:r>
              <a:rPr lang="bs-Latn-BA" sz="2000" b="1" dirty="0" smtClean="0">
                <a:solidFill>
                  <a:schemeClr val="tx1"/>
                </a:solidFill>
                <a:latin typeface="Calibri" panose="020F0502020204030204" pitchFamily="34" charset="0"/>
              </a:rPr>
              <a:t>Organizirajte</a:t>
            </a:r>
            <a:r>
              <a:rPr lang="bs-Latn-BA" sz="2000" dirty="0" smtClean="0">
                <a:solidFill>
                  <a:schemeClr val="tx1"/>
                </a:solidFill>
                <a:latin typeface="Calibri" panose="020F0502020204030204" pitchFamily="34" charset="0"/>
              </a:rPr>
              <a:t> prezentacije. </a:t>
            </a:r>
            <a:r>
              <a:rPr lang="bs-Latn-BA" sz="2000" b="1" dirty="0" smtClean="0">
                <a:solidFill>
                  <a:srgbClr val="C00000"/>
                </a:solidFill>
                <a:latin typeface="Calibri" panose="020F0502020204030204" pitchFamily="34" charset="0"/>
              </a:rPr>
              <a:t>(9) </a:t>
            </a:r>
            <a:r>
              <a:rPr lang="bs-Latn-BA" sz="2000" b="1" dirty="0" smtClean="0">
                <a:solidFill>
                  <a:schemeClr val="tx1"/>
                </a:solidFill>
                <a:latin typeface="Calibri" panose="020F0502020204030204" pitchFamily="34" charset="0"/>
              </a:rPr>
              <a:t>Organizirajte </a:t>
            </a:r>
            <a:r>
              <a:rPr lang="bs-Latn-BA" sz="2000" dirty="0" smtClean="0">
                <a:solidFill>
                  <a:schemeClr val="tx1"/>
                </a:solidFill>
                <a:latin typeface="Calibri" panose="020F0502020204030204" pitchFamily="34" charset="0"/>
              </a:rPr>
              <a:t>degustacije...</a:t>
            </a:r>
            <a:br>
              <a:rPr lang="bs-Latn-BA" sz="2000" dirty="0" smtClean="0">
                <a:solidFill>
                  <a:schemeClr val="tx1"/>
                </a:solidFill>
                <a:latin typeface="Calibri" panose="020F0502020204030204" pitchFamily="34" charset="0"/>
              </a:rPr>
            </a:br>
            <a:r>
              <a:rPr lang="bs-Latn-BA" sz="1800" dirty="0" smtClean="0">
                <a:solidFill>
                  <a:schemeClr val="tx1"/>
                </a:solidFill>
                <a:latin typeface="Calibri" panose="020F0502020204030204" pitchFamily="34" charset="0"/>
              </a:rPr>
              <a:t/>
            </a:r>
            <a:br>
              <a:rPr lang="bs-Latn-BA" sz="1800" dirty="0" smtClean="0">
                <a:solidFill>
                  <a:schemeClr val="tx1"/>
                </a:solidFill>
                <a:latin typeface="Calibri" panose="020F0502020204030204" pitchFamily="34" charset="0"/>
              </a:rPr>
            </a:br>
            <a:r>
              <a:rPr lang="bs-Latn-BA" sz="2200" b="1" dirty="0" smtClean="0">
                <a:solidFill>
                  <a:srgbClr val="00B050"/>
                </a:solidFill>
                <a:latin typeface="Calibri" panose="020F0502020204030204" pitchFamily="34" charset="0"/>
              </a:rPr>
              <a:t>5. Izgled štanda: </a:t>
            </a:r>
            <a:r>
              <a:rPr lang="bs-Latn-BA" sz="1800" b="1" dirty="0" smtClean="0">
                <a:solidFill>
                  <a:srgbClr val="C00000"/>
                </a:solidFill>
                <a:latin typeface="Calibri" panose="020F0502020204030204" pitchFamily="34" charset="0"/>
              </a:rPr>
              <a:t>(1)</a:t>
            </a:r>
            <a:r>
              <a:rPr lang="bs-Latn-BA" sz="1800" dirty="0" smtClean="0">
                <a:solidFill>
                  <a:srgbClr val="C00000"/>
                </a:solidFill>
                <a:latin typeface="Calibri" panose="020F0502020204030204" pitchFamily="34" charset="0"/>
              </a:rPr>
              <a:t> </a:t>
            </a:r>
            <a:r>
              <a:rPr lang="bs-Latn-BA" sz="1800" dirty="0" smtClean="0">
                <a:solidFill>
                  <a:schemeClr val="tx1"/>
                </a:solidFill>
                <a:latin typeface="Calibri" panose="020F0502020204030204" pitchFamily="34" charset="0"/>
              </a:rPr>
              <a:t>Neka se neprestano nešto događa. </a:t>
            </a:r>
            <a:r>
              <a:rPr lang="bs-Latn-BA" sz="1800" b="1" dirty="0" smtClean="0">
                <a:solidFill>
                  <a:srgbClr val="C00000"/>
                </a:solidFill>
                <a:latin typeface="Calibri" panose="020F0502020204030204" pitchFamily="34" charset="0"/>
              </a:rPr>
              <a:t>(2)</a:t>
            </a:r>
            <a:r>
              <a:rPr lang="bs-Latn-BA" sz="1800" dirty="0" smtClean="0">
                <a:solidFill>
                  <a:srgbClr val="C00000"/>
                </a:solidFill>
                <a:latin typeface="Calibri" panose="020F0502020204030204" pitchFamily="34" charset="0"/>
              </a:rPr>
              <a:t> </a:t>
            </a:r>
            <a:r>
              <a:rPr lang="bs-Latn-BA" sz="1800" dirty="0" smtClean="0">
                <a:solidFill>
                  <a:schemeClr val="tx1"/>
                </a:solidFill>
                <a:latin typeface="Calibri" panose="020F0502020204030204" pitchFamily="34" charset="0"/>
              </a:rPr>
              <a:t>Budite drugačiji od ostalih. </a:t>
            </a:r>
            <a:r>
              <a:rPr lang="bs-Latn-BA" sz="1800" b="1" dirty="0" smtClean="0">
                <a:solidFill>
                  <a:srgbClr val="C00000"/>
                </a:solidFill>
                <a:latin typeface="Calibri" panose="020F0502020204030204" pitchFamily="34" charset="0"/>
              </a:rPr>
              <a:t>(3) </a:t>
            </a:r>
            <a:r>
              <a:rPr lang="bs-Latn-BA" sz="1800" dirty="0" smtClean="0">
                <a:solidFill>
                  <a:schemeClr val="tx1"/>
                </a:solidFill>
                <a:latin typeface="Calibri" panose="020F0502020204030204" pitchFamily="34" charset="0"/>
              </a:rPr>
              <a:t>Ne štedite na površini izložbenog prostora. </a:t>
            </a:r>
            <a:r>
              <a:rPr lang="bs-Latn-BA" sz="1800" b="1" dirty="0" smtClean="0">
                <a:solidFill>
                  <a:srgbClr val="C00000"/>
                </a:solidFill>
                <a:latin typeface="Calibri" panose="020F0502020204030204" pitchFamily="34" charset="0"/>
              </a:rPr>
              <a:t>(4) </a:t>
            </a:r>
            <a:r>
              <a:rPr lang="bs-Latn-BA" sz="1800" dirty="0" smtClean="0">
                <a:solidFill>
                  <a:schemeClr val="tx1"/>
                </a:solidFill>
                <a:latin typeface="Calibri" panose="020F0502020204030204" pitchFamily="34" charset="0"/>
              </a:rPr>
              <a:t>Ne pretjerujte sa </a:t>
            </a:r>
            <a:r>
              <a:rPr lang="bs-Latn-BA" sz="1800" dirty="0" smtClean="0">
                <a:solidFill>
                  <a:prstClr val="black"/>
                </a:solidFill>
                <a:latin typeface="Calibri" panose="020F0502020204030204" pitchFamily="34" charset="0"/>
              </a:rPr>
              <a:t>površinom izložbenog prostora. </a:t>
            </a:r>
            <a:r>
              <a:rPr lang="bs-Latn-BA" sz="1800" b="1" dirty="0" smtClean="0">
                <a:solidFill>
                  <a:srgbClr val="C00000"/>
                </a:solidFill>
                <a:latin typeface="Calibri" panose="020F0502020204030204" pitchFamily="34" charset="0"/>
              </a:rPr>
              <a:t>(5) </a:t>
            </a:r>
            <a:r>
              <a:rPr lang="bs-Latn-BA" sz="1800" dirty="0" smtClean="0">
                <a:solidFill>
                  <a:prstClr val="black"/>
                </a:solidFill>
                <a:latin typeface="Calibri" panose="020F0502020204030204" pitchFamily="34" charset="0"/>
              </a:rPr>
              <a:t>Štand neka ima mnogo živih boja.</a:t>
            </a:r>
            <a:r>
              <a:rPr lang="bs-Latn-BA" sz="1800" b="1" dirty="0" smtClean="0">
                <a:solidFill>
                  <a:srgbClr val="C00000"/>
                </a:solidFill>
                <a:latin typeface="Calibri" panose="020F0502020204030204" pitchFamily="34" charset="0"/>
              </a:rPr>
              <a:t> (6) </a:t>
            </a:r>
            <a:r>
              <a:rPr lang="bs-Latn-BA" sz="1800" dirty="0" smtClean="0">
                <a:solidFill>
                  <a:prstClr val="black"/>
                </a:solidFill>
                <a:latin typeface="Calibri" panose="020F0502020204030204" pitchFamily="34" charset="0"/>
              </a:rPr>
              <a:t>Ne pretrpavajte štand brojnim natpisima. </a:t>
            </a:r>
            <a:r>
              <a:rPr lang="bs-Latn-BA" sz="1800" b="1" dirty="0" smtClean="0">
                <a:solidFill>
                  <a:srgbClr val="C00000"/>
                </a:solidFill>
                <a:latin typeface="Calibri" panose="020F0502020204030204" pitchFamily="34" charset="0"/>
              </a:rPr>
              <a:t>(7) </a:t>
            </a:r>
            <a:r>
              <a:rPr lang="bs-Latn-BA" sz="1800" dirty="0">
                <a:solidFill>
                  <a:prstClr val="black"/>
                </a:solidFill>
                <a:latin typeface="Calibri" panose="020F0502020204030204" pitchFamily="34" charset="0"/>
              </a:rPr>
              <a:t>Ne pretrpavajte </a:t>
            </a:r>
            <a:r>
              <a:rPr lang="bs-Latn-BA" sz="1800" dirty="0" smtClean="0">
                <a:solidFill>
                  <a:prstClr val="black"/>
                </a:solidFill>
                <a:latin typeface="Calibri" panose="020F0502020204030204" pitchFamily="34" charset="0"/>
              </a:rPr>
              <a:t>štand brojnim fotografijama. </a:t>
            </a:r>
            <a:r>
              <a:rPr lang="bs-Latn-BA" sz="1800" b="1" dirty="0" smtClean="0">
                <a:solidFill>
                  <a:srgbClr val="C00000"/>
                </a:solidFill>
                <a:latin typeface="Calibri" panose="020F0502020204030204" pitchFamily="34" charset="0"/>
              </a:rPr>
              <a:t>(8) </a:t>
            </a:r>
            <a:r>
              <a:rPr lang="bs-Latn-BA" sz="1800" dirty="0" smtClean="0">
                <a:solidFill>
                  <a:prstClr val="black"/>
                </a:solidFill>
                <a:latin typeface="Calibri" panose="020F0502020204030204" pitchFamily="34" charset="0"/>
              </a:rPr>
              <a:t>Štand na dvije etaže. </a:t>
            </a:r>
            <a:r>
              <a:rPr lang="bs-Latn-BA" sz="1800" b="1" dirty="0" smtClean="0">
                <a:solidFill>
                  <a:srgbClr val="C00000"/>
                </a:solidFill>
                <a:latin typeface="Calibri" panose="020F0502020204030204" pitchFamily="34" charset="0"/>
              </a:rPr>
              <a:t>(9) </a:t>
            </a:r>
            <a:r>
              <a:rPr lang="bs-Latn-BA" sz="1800" dirty="0" smtClean="0">
                <a:solidFill>
                  <a:prstClr val="black"/>
                </a:solidFill>
                <a:latin typeface="Calibri" panose="020F0502020204030204" pitchFamily="34" charset="0"/>
              </a:rPr>
              <a:t>Sistemi /vrste/ štandova. </a:t>
            </a:r>
            <a:r>
              <a:rPr lang="bs-Latn-BA" sz="1800" b="1" dirty="0" smtClean="0">
                <a:solidFill>
                  <a:srgbClr val="C00000"/>
                </a:solidFill>
                <a:latin typeface="Calibri" panose="020F0502020204030204" pitchFamily="34" charset="0"/>
              </a:rPr>
              <a:t>(10) </a:t>
            </a:r>
            <a:r>
              <a:rPr lang="bs-Latn-BA" sz="1800" dirty="0" smtClean="0">
                <a:solidFill>
                  <a:prstClr val="black"/>
                </a:solidFill>
                <a:latin typeface="Calibri" panose="020F0502020204030204" pitchFamily="34" charset="0"/>
              </a:rPr>
              <a:t>Pozicije štandova. </a:t>
            </a:r>
            <a:r>
              <a:rPr lang="bs-Latn-BA" sz="1800" b="1" dirty="0" smtClean="0">
                <a:solidFill>
                  <a:srgbClr val="C00000"/>
                </a:solidFill>
                <a:latin typeface="Calibri" panose="020F0502020204030204" pitchFamily="34" charset="0"/>
              </a:rPr>
              <a:t>(11) </a:t>
            </a:r>
            <a:r>
              <a:rPr lang="bs-Latn-BA" sz="1800" dirty="0" smtClean="0">
                <a:solidFill>
                  <a:prstClr val="black"/>
                </a:solidFill>
                <a:latin typeface="Calibri" panose="020F0502020204030204" pitchFamily="34" charset="0"/>
              </a:rPr>
              <a:t>Otvorite štand. </a:t>
            </a:r>
            <a:r>
              <a:rPr lang="bs-Latn-BA" sz="1800" b="1" dirty="0" smtClean="0">
                <a:solidFill>
                  <a:srgbClr val="C00000"/>
                </a:solidFill>
                <a:latin typeface="Calibri" panose="020F0502020204030204" pitchFamily="34" charset="0"/>
              </a:rPr>
              <a:t>(12) </a:t>
            </a:r>
            <a:r>
              <a:rPr lang="bs-Latn-BA" sz="1800" dirty="0" smtClean="0">
                <a:solidFill>
                  <a:prstClr val="black"/>
                </a:solidFill>
                <a:latin typeface="Calibri" panose="020F0502020204030204" pitchFamily="34" charset="0"/>
              </a:rPr>
              <a:t>Vizualni identitet Co uvijek prisutan. </a:t>
            </a:r>
            <a:r>
              <a:rPr lang="bs-Latn-BA" sz="1800" b="1" dirty="0" smtClean="0">
                <a:solidFill>
                  <a:srgbClr val="C00000"/>
                </a:solidFill>
                <a:latin typeface="Calibri" panose="020F0502020204030204" pitchFamily="34" charset="0"/>
              </a:rPr>
              <a:t>(13) </a:t>
            </a:r>
            <a:r>
              <a:rPr lang="bs-Latn-BA" sz="1800" dirty="0" smtClean="0">
                <a:solidFill>
                  <a:prstClr val="black"/>
                </a:solidFill>
                <a:latin typeface="Calibri" panose="020F0502020204030204" pitchFamily="34" charset="0"/>
              </a:rPr>
              <a:t>Proizvodi na štandu = vidljivi i dostupni. </a:t>
            </a:r>
            <a:r>
              <a:rPr lang="bs-Latn-BA" sz="1800" b="1" dirty="0" smtClean="0">
                <a:solidFill>
                  <a:srgbClr val="C00000"/>
                </a:solidFill>
                <a:latin typeface="Calibri" panose="020F0502020204030204" pitchFamily="34" charset="0"/>
              </a:rPr>
              <a:t>(14) </a:t>
            </a:r>
            <a:r>
              <a:rPr lang="bs-Latn-BA" sz="1800" dirty="0" smtClean="0">
                <a:solidFill>
                  <a:prstClr val="black"/>
                </a:solidFill>
                <a:latin typeface="Calibri" panose="020F0502020204030204" pitchFamily="34" charset="0"/>
              </a:rPr>
              <a:t>Štand vidljiv i pristupačan. </a:t>
            </a:r>
            <a:r>
              <a:rPr lang="bs-Latn-BA" sz="1800" b="1" dirty="0" smtClean="0">
                <a:solidFill>
                  <a:srgbClr val="C00000"/>
                </a:solidFill>
                <a:latin typeface="Calibri" panose="020F0502020204030204" pitchFamily="34" charset="0"/>
              </a:rPr>
              <a:t>(15) </a:t>
            </a:r>
            <a:r>
              <a:rPr lang="bs-Latn-BA" sz="1800" dirty="0" smtClean="0">
                <a:solidFill>
                  <a:prstClr val="black"/>
                </a:solidFill>
                <a:latin typeface="Calibri" panose="020F0502020204030204" pitchFamily="34" charset="0"/>
              </a:rPr>
              <a:t>Osvjetljenje štanda važno. </a:t>
            </a:r>
            <a:r>
              <a:rPr lang="bs-Latn-BA" sz="1800" b="1" dirty="0" smtClean="0">
                <a:solidFill>
                  <a:srgbClr val="C00000"/>
                </a:solidFill>
                <a:latin typeface="Calibri" panose="020F0502020204030204" pitchFamily="34" charset="0"/>
              </a:rPr>
              <a:t>(...)  </a:t>
            </a:r>
            <a:r>
              <a:rPr lang="bs-Latn-BA" sz="3100" dirty="0" smtClean="0">
                <a:solidFill>
                  <a:srgbClr val="7030A0"/>
                </a:solidFill>
                <a:latin typeface="Blackadder ITC" panose="04020505051007020D02" pitchFamily="82" charset="0"/>
              </a:rPr>
              <a:t>A  npr. miris ?</a:t>
            </a:r>
            <a:r>
              <a:rPr lang="bs-Latn-BA" sz="3100" dirty="0">
                <a:solidFill>
                  <a:srgbClr val="7030A0"/>
                </a:solidFill>
                <a:latin typeface="Blackadder ITC" panose="04020505051007020D02" pitchFamily="82" charset="0"/>
              </a:rPr>
              <a:t> </a:t>
            </a:r>
            <a:r>
              <a:rPr lang="bs-Latn-BA" sz="3100" dirty="0" smtClean="0">
                <a:solidFill>
                  <a:srgbClr val="7030A0"/>
                </a:solidFill>
                <a:latin typeface="Blackadder ITC" panose="04020505051007020D02" pitchFamily="82" charset="0"/>
              </a:rPr>
              <a:t>   </a:t>
            </a:r>
            <a:r>
              <a:rPr lang="bs-Latn-BA" sz="2200" dirty="0" smtClean="0">
                <a:solidFill>
                  <a:srgbClr val="FF0000"/>
                </a:solidFill>
                <a:latin typeface="Calibri" panose="020F0502020204030204" pitchFamily="34" charset="0"/>
              </a:rPr>
              <a:t>&gt;</a:t>
            </a:r>
            <a:r>
              <a:rPr lang="bs-Latn-BA" sz="2200" dirty="0" smtClean="0">
                <a:solidFill>
                  <a:prstClr val="black"/>
                </a:solidFill>
                <a:latin typeface="Calibri" panose="020F0502020204030204" pitchFamily="34" charset="0"/>
              </a:rPr>
              <a:t> </a:t>
            </a:r>
            <a:r>
              <a:rPr lang="bs-Latn-BA" sz="2200" dirty="0" smtClean="0">
                <a:solidFill>
                  <a:srgbClr val="FF0000"/>
                </a:solidFill>
                <a:latin typeface="Calibri" panose="020F0502020204030204" pitchFamily="34" charset="0"/>
              </a:rPr>
              <a:t>VIII</a:t>
            </a:r>
            <a:r>
              <a:rPr lang="bs-Latn-BA" sz="2200" dirty="0">
                <a:solidFill>
                  <a:srgbClr val="FF0000"/>
                </a:solidFill>
                <a:latin typeface="Calibri" panose="020F0502020204030204" pitchFamily="34" charset="0"/>
              </a:rPr>
              <a:t>.</a:t>
            </a:r>
            <a:br>
              <a:rPr lang="bs-Latn-BA" sz="2200" dirty="0">
                <a:solidFill>
                  <a:srgbClr val="FF0000"/>
                </a:solidFill>
                <a:latin typeface="Calibri" panose="020F0502020204030204" pitchFamily="34" charset="0"/>
              </a:rPr>
            </a:br>
            <a:endParaRPr lang="bs-Latn-BA" sz="1800" dirty="0">
              <a:solidFill>
                <a:schemeClr val="tx1"/>
              </a:solidFill>
              <a:latin typeface="Calibri" panose="020F0502020204030204" pitchFamily="34" charset="0"/>
            </a:endParaRPr>
          </a:p>
        </p:txBody>
      </p:sp>
      <p:sp>
        <p:nvSpPr>
          <p:cNvPr id="3" name="Slide Number Placeholder 2"/>
          <p:cNvSpPr>
            <a:spLocks noGrp="1"/>
          </p:cNvSpPr>
          <p:nvPr>
            <p:ph type="sldNum" sz="quarter" idx="12"/>
          </p:nvPr>
        </p:nvSpPr>
        <p:spPr>
          <a:xfrm>
            <a:off x="7812360" y="5687569"/>
            <a:ext cx="569640" cy="365125"/>
          </a:xfrm>
        </p:spPr>
        <p:txBody>
          <a:bodyPr/>
          <a:lstStyle/>
          <a:p>
            <a:fld id="{3CD9F2C3-511A-4548-A7CA-FC66A3FB2486}" type="slidenum">
              <a:rPr lang="bs-Latn-BA" smtClean="0"/>
              <a:t>13</a:t>
            </a:fld>
            <a:endParaRPr lang="bs-Latn-BA" dirty="0"/>
          </a:p>
        </p:txBody>
      </p:sp>
    </p:spTree>
    <p:extLst>
      <p:ext uri="{BB962C8B-B14F-4D97-AF65-F5344CB8AC3E}">
        <p14:creationId xmlns:p14="http://schemas.microsoft.com/office/powerpoint/2010/main" val="1866479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25662"/>
            <a:ext cx="7050360" cy="446537"/>
          </a:xfrm>
        </p:spPr>
        <p:txBody>
          <a:bodyPr>
            <a:normAutofit/>
          </a:bodyPr>
          <a:lstStyle/>
          <a:p>
            <a:r>
              <a:rPr lang="hr-HR" sz="1400" i="1" dirty="0" smtClean="0">
                <a:latin typeface="Calibri" panose="020F0502020204030204" pitchFamily="34" charset="0"/>
              </a:rPr>
              <a:t>„Nos </a:t>
            </a:r>
            <a:r>
              <a:rPr lang="hr-HR" sz="1400" i="1" dirty="0">
                <a:latin typeface="Calibri" panose="020F0502020204030204" pitchFamily="34" charset="0"/>
              </a:rPr>
              <a:t>vam pomaže da </a:t>
            </a:r>
            <a:r>
              <a:rPr lang="hr-HR" sz="1400" i="1" dirty="0" smtClean="0">
                <a:latin typeface="Calibri" panose="020F0502020204030204" pitchFamily="34" charset="0"/>
              </a:rPr>
              <a:t>razumijete </a:t>
            </a:r>
            <a:r>
              <a:rPr lang="hr-HR" sz="1400" i="1" dirty="0">
                <a:latin typeface="Calibri" panose="020F0502020204030204" pitchFamily="34" charset="0"/>
              </a:rPr>
              <a:t>stvari izvan onoga što bi </a:t>
            </a:r>
            <a:r>
              <a:rPr lang="hr-HR" sz="1400" i="1" dirty="0" smtClean="0">
                <a:latin typeface="Calibri" panose="020F0502020204030204" pitchFamily="34" charset="0"/>
              </a:rPr>
              <a:t>ste očekivali razumjeti”. </a:t>
            </a:r>
            <a:r>
              <a:rPr lang="hr-HR" sz="1200" dirty="0" smtClean="0">
                <a:latin typeface="Calibri" panose="020F0502020204030204" pitchFamily="34" charset="0"/>
              </a:rPr>
              <a:t>Sissel Tolaas</a:t>
            </a:r>
            <a:endParaRPr lang="bs-Latn-BA" sz="1200" dirty="0">
              <a:latin typeface="Calibri" panose="020F0502020204030204" pitchFamily="34" charset="0"/>
            </a:endParaRPr>
          </a:p>
        </p:txBody>
      </p:sp>
      <p:sp>
        <p:nvSpPr>
          <p:cNvPr id="4" name="Slide Number Placeholder 3"/>
          <p:cNvSpPr>
            <a:spLocks noGrp="1"/>
          </p:cNvSpPr>
          <p:nvPr>
            <p:ph type="sldNum" sz="quarter" idx="12"/>
          </p:nvPr>
        </p:nvSpPr>
        <p:spPr>
          <a:xfrm>
            <a:off x="7884368" y="5687569"/>
            <a:ext cx="497632" cy="365125"/>
          </a:xfrm>
        </p:spPr>
        <p:txBody>
          <a:bodyPr/>
          <a:lstStyle/>
          <a:p>
            <a:fld id="{3CD9F2C3-511A-4548-A7CA-FC66A3FB2486}" type="slidenum">
              <a:rPr lang="bs-Latn-BA" smtClean="0"/>
              <a:t>14</a:t>
            </a:fld>
            <a:endParaRPr lang="bs-Latn-BA" dirty="0"/>
          </a:p>
        </p:txBody>
      </p:sp>
      <p:pic>
        <p:nvPicPr>
          <p:cNvPr id="3074" name="Picture 2" descr="C:\Users\mpf-4\Desktop\Miris 1a, Sissel Tolaa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pf-4\Desktop\Miris 2, Sissel Tola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431" y="945120"/>
            <a:ext cx="3296654" cy="219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pf-4\Desktop\Miris 3, Sissel Tola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04664"/>
            <a:ext cx="2952000" cy="196501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pf-4\Desktop\Miris 4, Sissel Tola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25100">
            <a:off x="272177" y="2533840"/>
            <a:ext cx="2193925" cy="30067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pf-4\Desktop\Miris 5, Sissel Tolaa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53291">
            <a:off x="2508870" y="3405912"/>
            <a:ext cx="3244917"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mpf-4\Desktop\Miris - poruka Sissel Tolaa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52947">
            <a:off x="5796136" y="2924944"/>
            <a:ext cx="3143250" cy="264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878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04856" cy="5767536"/>
          </a:xfrm>
        </p:spPr>
        <p:txBody>
          <a:bodyPr>
            <a:normAutofit fontScale="90000"/>
          </a:bodyPr>
          <a:lstStyle/>
          <a:p>
            <a:r>
              <a:rPr lang="bs-Latn-BA" sz="2200" b="1" dirty="0">
                <a:solidFill>
                  <a:srgbClr val="00B050"/>
                </a:solidFill>
                <a:latin typeface="Calibri" panose="020F0502020204030204" pitchFamily="34" charset="0"/>
              </a:rPr>
              <a:t>6. Ugođaj na štandu: </a:t>
            </a:r>
            <a:r>
              <a:rPr lang="bs-Latn-BA" sz="1800" b="1" dirty="0">
                <a:solidFill>
                  <a:srgbClr val="C00000"/>
                </a:solidFill>
                <a:latin typeface="Calibri" panose="020F0502020204030204" pitchFamily="34" charset="0"/>
              </a:rPr>
              <a:t>(1) </a:t>
            </a:r>
            <a:r>
              <a:rPr lang="bs-Latn-BA" sz="1800" dirty="0">
                <a:solidFill>
                  <a:prstClr val="black"/>
                </a:solidFill>
                <a:latin typeface="Calibri" panose="020F0502020204030204" pitchFamily="34" charset="0"/>
              </a:rPr>
              <a:t>Lagana muzika (raspoloženja). </a:t>
            </a:r>
            <a:r>
              <a:rPr lang="bs-Latn-BA" sz="1800" b="1" dirty="0">
                <a:solidFill>
                  <a:srgbClr val="C00000"/>
                </a:solidFill>
                <a:latin typeface="Calibri" panose="020F0502020204030204" pitchFamily="34" charset="0"/>
              </a:rPr>
              <a:t>(2) </a:t>
            </a:r>
            <a:r>
              <a:rPr lang="bs-Latn-BA" sz="1800" dirty="0">
                <a:solidFill>
                  <a:prstClr val="black"/>
                </a:solidFill>
                <a:latin typeface="Calibri" panose="020F0502020204030204" pitchFamily="34" charset="0"/>
              </a:rPr>
              <a:t>Video prezentacije. </a:t>
            </a:r>
            <a:r>
              <a:rPr lang="bs-Latn-BA" sz="1800" b="1" dirty="0">
                <a:solidFill>
                  <a:srgbClr val="C00000"/>
                </a:solidFill>
                <a:latin typeface="Calibri" panose="020F0502020204030204" pitchFamily="34" charset="0"/>
              </a:rPr>
              <a:t>(3) </a:t>
            </a:r>
            <a:r>
              <a:rPr lang="bs-Latn-BA" sz="1800" dirty="0">
                <a:solidFill>
                  <a:prstClr val="black"/>
                </a:solidFill>
                <a:latin typeface="Calibri" panose="020F0502020204030204" pitchFamily="34" charset="0"/>
              </a:rPr>
              <a:t>Vedre, nasmijane i inteligentne hostese. </a:t>
            </a:r>
            <a:r>
              <a:rPr lang="bs-Latn-BA" sz="1800" b="1" dirty="0">
                <a:solidFill>
                  <a:srgbClr val="C00000"/>
                </a:solidFill>
                <a:latin typeface="Calibri" panose="020F0502020204030204" pitchFamily="34" charset="0"/>
              </a:rPr>
              <a:t>(4) </a:t>
            </a:r>
            <a:r>
              <a:rPr lang="bs-Latn-BA" sz="1800" dirty="0">
                <a:solidFill>
                  <a:prstClr val="black"/>
                </a:solidFill>
                <a:latin typeface="Calibri" panose="020F0502020204030204" pitchFamily="34" charset="0"/>
              </a:rPr>
              <a:t>Bombone. </a:t>
            </a:r>
            <a:r>
              <a:rPr lang="bs-Latn-BA" sz="1800" b="1" dirty="0">
                <a:solidFill>
                  <a:srgbClr val="C00000"/>
                </a:solidFill>
                <a:latin typeface="Calibri" panose="020F0502020204030204" pitchFamily="34" charset="0"/>
              </a:rPr>
              <a:t>(5) </a:t>
            </a:r>
            <a:r>
              <a:rPr lang="bs-Latn-BA" sz="1800" dirty="0">
                <a:solidFill>
                  <a:prstClr val="black"/>
                </a:solidFill>
                <a:latin typeface="Calibri" panose="020F0502020204030204" pitchFamily="34" charset="0"/>
              </a:rPr>
              <a:t>Osvježavajući i topli napitci. </a:t>
            </a:r>
            <a:r>
              <a:rPr lang="bs-Latn-BA" sz="1800" b="1" dirty="0">
                <a:solidFill>
                  <a:srgbClr val="C00000"/>
                </a:solidFill>
                <a:latin typeface="Calibri" panose="020F0502020204030204" pitchFamily="34" charset="0"/>
              </a:rPr>
              <a:t>(6) </a:t>
            </a:r>
            <a:r>
              <a:rPr lang="bs-Latn-BA" sz="1800" dirty="0">
                <a:solidFill>
                  <a:prstClr val="black"/>
                </a:solidFill>
                <a:latin typeface="Calibri" panose="020F0502020204030204" pitchFamily="34" charset="0"/>
              </a:rPr>
              <a:t>Alkohol (?!) - oprezno.</a:t>
            </a:r>
            <a:r>
              <a:rPr lang="bs-Latn-BA" sz="1800" b="1" dirty="0">
                <a:solidFill>
                  <a:srgbClr val="C00000"/>
                </a:solidFill>
                <a:latin typeface="Calibri" panose="020F0502020204030204" pitchFamily="34" charset="0"/>
              </a:rPr>
              <a:t> (7) </a:t>
            </a:r>
            <a:r>
              <a:rPr lang="bs-Latn-BA" sz="1800" dirty="0">
                <a:solidFill>
                  <a:prstClr val="black"/>
                </a:solidFill>
                <a:latin typeface="Calibri" panose="020F0502020204030204" pitchFamily="34" charset="0"/>
              </a:rPr>
              <a:t>Zalogaji na štandu = </a:t>
            </a:r>
            <a:r>
              <a:rPr lang="bs-Latn-BA" sz="1800" dirty="0" smtClean="0">
                <a:solidFill>
                  <a:prstClr val="black"/>
                </a:solidFill>
                <a:latin typeface="Calibri" panose="020F0502020204030204" pitchFamily="34" charset="0"/>
              </a:rPr>
              <a:t>samo povremeno da</a:t>
            </a:r>
            <a:r>
              <a:rPr lang="bs-Latn-BA" sz="1800" dirty="0">
                <a:solidFill>
                  <a:prstClr val="black"/>
                </a:solidFill>
                <a:latin typeface="Calibri" panose="020F0502020204030204" pitchFamily="34" charset="0"/>
              </a:rPr>
              <a:t>, restoran = ne</a:t>
            </a:r>
            <a:r>
              <a:rPr lang="bs-Latn-BA" sz="1800" dirty="0" smtClean="0">
                <a:solidFill>
                  <a:prstClr val="black"/>
                </a:solidFill>
                <a:latin typeface="Calibri" panose="020F0502020204030204" pitchFamily="34" charset="0"/>
              </a:rPr>
              <a:t>.</a:t>
            </a:r>
            <a:br>
              <a:rPr lang="bs-Latn-BA" sz="1800" dirty="0" smtClean="0">
                <a:solidFill>
                  <a:prstClr val="black"/>
                </a:solidFill>
                <a:latin typeface="Calibri" panose="020F0502020204030204" pitchFamily="34" charset="0"/>
              </a:rPr>
            </a:br>
            <a:r>
              <a:rPr lang="bs-Latn-BA" sz="2000" dirty="0" smtClean="0">
                <a:solidFill>
                  <a:prstClr val="black"/>
                </a:solidFill>
                <a:latin typeface="Calibri" panose="020F0502020204030204" pitchFamily="34" charset="0"/>
              </a:rPr>
              <a:t/>
            </a:r>
            <a:br>
              <a:rPr lang="bs-Latn-BA" sz="2000" dirty="0" smtClean="0">
                <a:solidFill>
                  <a:prstClr val="black"/>
                </a:solidFill>
                <a:latin typeface="Calibri" panose="020F0502020204030204" pitchFamily="34" charset="0"/>
              </a:rPr>
            </a:br>
            <a:r>
              <a:rPr lang="bs-Latn-BA" sz="2200" b="1" dirty="0" smtClean="0">
                <a:solidFill>
                  <a:srgbClr val="00B050"/>
                </a:solidFill>
                <a:latin typeface="Calibri" panose="020F0502020204030204" pitchFamily="34" charset="0"/>
              </a:rPr>
              <a:t>7</a:t>
            </a:r>
            <a:r>
              <a:rPr lang="bs-Latn-BA" sz="2200" b="1" dirty="0">
                <a:solidFill>
                  <a:srgbClr val="00B050"/>
                </a:solidFill>
                <a:latin typeface="Calibri" panose="020F0502020204030204" pitchFamily="34" charset="0"/>
              </a:rPr>
              <a:t>. </a:t>
            </a:r>
            <a:r>
              <a:rPr lang="bs-Latn-BA" sz="2200" b="1" dirty="0" smtClean="0">
                <a:solidFill>
                  <a:srgbClr val="00B050"/>
                </a:solidFill>
                <a:latin typeface="Calibri" panose="020F0502020204030204" pitchFamily="34" charset="0"/>
              </a:rPr>
              <a:t>Promocije: </a:t>
            </a:r>
            <a:r>
              <a:rPr lang="bs-Latn-BA" sz="1800" b="1" dirty="0" smtClean="0">
                <a:solidFill>
                  <a:srgbClr val="C00000"/>
                </a:solidFill>
                <a:latin typeface="Calibri" panose="020F0502020204030204" pitchFamily="34" charset="0"/>
              </a:rPr>
              <a:t>(1)</a:t>
            </a:r>
            <a:r>
              <a:rPr lang="bs-Latn-BA" sz="1800" dirty="0" smtClean="0">
                <a:solidFill>
                  <a:prstClr val="black"/>
                </a:solidFill>
                <a:latin typeface="Calibri" panose="020F0502020204030204" pitchFamily="34" charset="0"/>
              </a:rPr>
              <a:t> Predstavljanje </a:t>
            </a:r>
            <a:r>
              <a:rPr lang="bs-Latn-BA" sz="1800" b="1" i="1" dirty="0" smtClean="0">
                <a:solidFill>
                  <a:srgbClr val="0070C0"/>
                </a:solidFill>
                <a:latin typeface="Calibri" panose="020F0502020204030204" pitchFamily="34" charset="0"/>
              </a:rPr>
              <a:t>„Kupac kupuje rupu a ne burgiju“. </a:t>
            </a:r>
            <a:r>
              <a:rPr lang="bs-Latn-BA" sz="1800" b="1" dirty="0" smtClean="0">
                <a:solidFill>
                  <a:srgbClr val="C00000"/>
                </a:solidFill>
                <a:latin typeface="Calibri" panose="020F0502020204030204" pitchFamily="34" charset="0"/>
              </a:rPr>
              <a:t>(2) </a:t>
            </a:r>
            <a:r>
              <a:rPr lang="bs-Latn-BA" sz="1800" dirty="0" smtClean="0">
                <a:solidFill>
                  <a:prstClr val="black"/>
                </a:solidFill>
                <a:latin typeface="Calibri" panose="020F0502020204030204" pitchFamily="34" charset="0"/>
              </a:rPr>
              <a:t>Ističite koncept proizvoda = kako će proizvod zadovoljiti potrebe potrošača. </a:t>
            </a:r>
            <a:r>
              <a:rPr lang="bs-Latn-BA" sz="1800" b="1" dirty="0" smtClean="0">
                <a:solidFill>
                  <a:srgbClr val="C00000"/>
                </a:solidFill>
                <a:latin typeface="Calibri" panose="020F0502020204030204" pitchFamily="34" charset="0"/>
              </a:rPr>
              <a:t>(3) </a:t>
            </a:r>
            <a:r>
              <a:rPr lang="bs-Latn-BA" sz="1800" dirty="0" smtClean="0">
                <a:solidFill>
                  <a:prstClr val="black"/>
                </a:solidFill>
                <a:latin typeface="Calibri" panose="020F0502020204030204" pitchFamily="34" charset="0"/>
              </a:rPr>
              <a:t>Web sajt. </a:t>
            </a:r>
            <a:r>
              <a:rPr lang="bs-Latn-BA" sz="1800" b="1" dirty="0" smtClean="0">
                <a:solidFill>
                  <a:srgbClr val="C00000"/>
                </a:solidFill>
                <a:latin typeface="Calibri" panose="020F0502020204030204" pitchFamily="34" charset="0"/>
              </a:rPr>
              <a:t>(4) </a:t>
            </a:r>
            <a:r>
              <a:rPr lang="bs-Latn-BA" sz="1800" dirty="0" smtClean="0">
                <a:solidFill>
                  <a:prstClr val="black"/>
                </a:solidFill>
                <a:latin typeface="Calibri" panose="020F0502020204030204" pitchFamily="34" charset="0"/>
              </a:rPr>
              <a:t>Katalozi i letci profesionalno urađeni. </a:t>
            </a:r>
            <a:r>
              <a:rPr lang="bs-Latn-BA" sz="1800" b="1" dirty="0" smtClean="0">
                <a:solidFill>
                  <a:srgbClr val="C00000"/>
                </a:solidFill>
                <a:latin typeface="Calibri" panose="020F0502020204030204" pitchFamily="34" charset="0"/>
              </a:rPr>
              <a:t>(5) </a:t>
            </a:r>
            <a:r>
              <a:rPr lang="bs-Latn-BA" sz="1800" dirty="0" smtClean="0">
                <a:solidFill>
                  <a:prstClr val="black"/>
                </a:solidFill>
                <a:latin typeface="Calibri" panose="020F0502020204030204" pitchFamily="34" charset="0"/>
              </a:rPr>
              <a:t>Dizajn proizvoda / ambalaže vrlo značajan.</a:t>
            </a:r>
            <a:br>
              <a:rPr lang="bs-Latn-BA" sz="1800" dirty="0" smtClean="0">
                <a:solidFill>
                  <a:prstClr val="black"/>
                </a:solidFill>
                <a:latin typeface="Calibri" panose="020F0502020204030204" pitchFamily="34" charset="0"/>
              </a:rPr>
            </a:br>
            <a:r>
              <a:rPr lang="bs-Latn-BA" sz="2000" dirty="0">
                <a:solidFill>
                  <a:prstClr val="black"/>
                </a:solidFill>
                <a:latin typeface="Calibri" panose="020F0502020204030204" pitchFamily="34" charset="0"/>
              </a:rPr>
              <a:t/>
            </a:r>
            <a:br>
              <a:rPr lang="bs-Latn-BA" sz="2000" dirty="0">
                <a:solidFill>
                  <a:prstClr val="black"/>
                </a:solidFill>
                <a:latin typeface="Calibri" panose="020F0502020204030204" pitchFamily="34" charset="0"/>
              </a:rPr>
            </a:br>
            <a:r>
              <a:rPr lang="bs-Latn-BA" sz="2200" b="1" dirty="0">
                <a:solidFill>
                  <a:srgbClr val="00B050"/>
                </a:solidFill>
                <a:latin typeface="Calibri" panose="020F0502020204030204" pitchFamily="34" charset="0"/>
              </a:rPr>
              <a:t>8. </a:t>
            </a:r>
            <a:r>
              <a:rPr lang="bs-Latn-BA" sz="2200" b="1" u="sng" dirty="0">
                <a:solidFill>
                  <a:srgbClr val="00B050"/>
                </a:solidFill>
                <a:latin typeface="Calibri" panose="020F0502020204030204" pitchFamily="34" charset="0"/>
              </a:rPr>
              <a:t>Komunikacija</a:t>
            </a:r>
            <a:r>
              <a:rPr lang="bs-Latn-BA" sz="2200" b="1" dirty="0">
                <a:solidFill>
                  <a:srgbClr val="00B050"/>
                </a:solidFill>
                <a:latin typeface="Calibri" panose="020F0502020204030204" pitchFamily="34" charset="0"/>
              </a:rPr>
              <a:t> – </a:t>
            </a:r>
            <a:r>
              <a:rPr lang="bs-Latn-BA" sz="2200" b="1" dirty="0" smtClean="0">
                <a:solidFill>
                  <a:srgbClr val="00B050"/>
                </a:solidFill>
                <a:latin typeface="Calibri" panose="020F0502020204030204" pitchFamily="34" charset="0"/>
              </a:rPr>
              <a:t>ankete: </a:t>
            </a:r>
            <a:r>
              <a:rPr lang="bs-Latn-BA" sz="1800" b="1" dirty="0" smtClean="0">
                <a:solidFill>
                  <a:srgbClr val="C00000"/>
                </a:solidFill>
                <a:latin typeface="Calibri" panose="020F0502020204030204" pitchFamily="34" charset="0"/>
              </a:rPr>
              <a:t>(1)</a:t>
            </a:r>
            <a:r>
              <a:rPr lang="bs-Latn-BA" sz="1800" dirty="0" smtClean="0">
                <a:solidFill>
                  <a:prstClr val="black"/>
                </a:solidFill>
                <a:latin typeface="Calibri" panose="020F0502020204030204" pitchFamily="34" charset="0"/>
              </a:rPr>
              <a:t> Anketirajte </a:t>
            </a:r>
            <a:r>
              <a:rPr lang="bs-Latn-BA" sz="1800" i="1" dirty="0" smtClean="0">
                <a:solidFill>
                  <a:prstClr val="black"/>
                </a:solidFill>
                <a:latin typeface="Calibri" panose="020F0502020204030204" pitchFamily="34" charset="0"/>
              </a:rPr>
              <a:t>posjetitelje – građane – potrošače</a:t>
            </a:r>
            <a:r>
              <a:rPr lang="bs-Latn-BA" sz="1800" dirty="0" smtClean="0">
                <a:solidFill>
                  <a:prstClr val="black"/>
                </a:solidFill>
                <a:latin typeface="Calibri" panose="020F0502020204030204" pitchFamily="34" charset="0"/>
              </a:rPr>
              <a:t>. </a:t>
            </a:r>
            <a:r>
              <a:rPr lang="bs-Latn-BA" sz="1800" b="1" dirty="0" smtClean="0">
                <a:solidFill>
                  <a:srgbClr val="C00000"/>
                </a:solidFill>
                <a:latin typeface="Calibri" panose="020F0502020204030204" pitchFamily="34" charset="0"/>
              </a:rPr>
              <a:t>(2) </a:t>
            </a:r>
            <a:r>
              <a:rPr lang="bs-Latn-BA" sz="1800" dirty="0" smtClean="0">
                <a:solidFill>
                  <a:prstClr val="black"/>
                </a:solidFill>
                <a:latin typeface="Calibri" panose="020F0502020204030204" pitchFamily="34" charset="0"/>
              </a:rPr>
              <a:t>Anketirajte </a:t>
            </a:r>
            <a:r>
              <a:rPr lang="bs-Latn-BA" sz="1800" i="1" dirty="0" smtClean="0">
                <a:solidFill>
                  <a:prstClr val="black"/>
                </a:solidFill>
                <a:latin typeface="Calibri" panose="020F0502020204030204" pitchFamily="34" charset="0"/>
              </a:rPr>
              <a:t>poslovne posjetitelje</a:t>
            </a:r>
            <a:r>
              <a:rPr lang="bs-Latn-BA" sz="1800" dirty="0" smtClean="0">
                <a:solidFill>
                  <a:prstClr val="black"/>
                </a:solidFill>
                <a:latin typeface="Calibri" panose="020F0502020204030204" pitchFamily="34" charset="0"/>
              </a:rPr>
              <a:t>. </a:t>
            </a:r>
            <a:r>
              <a:rPr lang="bs-Latn-BA" sz="1800" b="1" dirty="0" smtClean="0">
                <a:solidFill>
                  <a:srgbClr val="C00000"/>
                </a:solidFill>
                <a:latin typeface="Calibri" panose="020F0502020204030204" pitchFamily="34" charset="0"/>
              </a:rPr>
              <a:t>(3) </a:t>
            </a:r>
            <a:r>
              <a:rPr lang="bs-Latn-BA" sz="1800" dirty="0" smtClean="0">
                <a:solidFill>
                  <a:prstClr val="black"/>
                </a:solidFill>
                <a:latin typeface="Calibri" panose="020F0502020204030204" pitchFamily="34" charset="0"/>
              </a:rPr>
              <a:t>Anketirajte </a:t>
            </a:r>
            <a:r>
              <a:rPr lang="bs-Latn-BA" sz="1800" i="1" dirty="0" smtClean="0">
                <a:solidFill>
                  <a:prstClr val="black"/>
                </a:solidFill>
                <a:latin typeface="Calibri" panose="020F0502020204030204" pitchFamily="34" charset="0"/>
              </a:rPr>
              <a:t>poslovne partnere – kupce</a:t>
            </a:r>
            <a:r>
              <a:rPr lang="bs-Latn-BA" sz="1800" dirty="0" smtClean="0">
                <a:solidFill>
                  <a:prstClr val="black"/>
                </a:solidFill>
                <a:latin typeface="Calibri" panose="020F0502020204030204" pitchFamily="34" charset="0"/>
              </a:rPr>
              <a:t>. </a:t>
            </a:r>
            <a:r>
              <a:rPr lang="bs-Latn-BA" sz="1800" b="1" dirty="0" smtClean="0">
                <a:solidFill>
                  <a:srgbClr val="C00000"/>
                </a:solidFill>
                <a:latin typeface="Calibri" panose="020F0502020204030204" pitchFamily="34" charset="0"/>
              </a:rPr>
              <a:t>(4) </a:t>
            </a:r>
            <a:r>
              <a:rPr lang="bs-Latn-BA" sz="1800" dirty="0" smtClean="0">
                <a:solidFill>
                  <a:prstClr val="black"/>
                </a:solidFill>
                <a:latin typeface="Calibri" panose="020F0502020204030204" pitchFamily="34" charset="0"/>
              </a:rPr>
              <a:t>Anketirajte </a:t>
            </a:r>
            <a:r>
              <a:rPr lang="bs-Latn-BA" sz="1800" i="1" dirty="0" smtClean="0">
                <a:solidFill>
                  <a:prstClr val="black"/>
                </a:solidFill>
                <a:latin typeface="Calibri" panose="020F0502020204030204" pitchFamily="34" charset="0"/>
              </a:rPr>
              <a:t>poslovne</a:t>
            </a:r>
            <a:r>
              <a:rPr lang="bs-Latn-BA" sz="1800" dirty="0" smtClean="0">
                <a:solidFill>
                  <a:prstClr val="black"/>
                </a:solidFill>
                <a:latin typeface="Calibri" panose="020F0502020204030204" pitchFamily="34" charset="0"/>
              </a:rPr>
              <a:t> </a:t>
            </a:r>
            <a:r>
              <a:rPr lang="bs-Latn-BA" sz="1800" i="1" dirty="0" smtClean="0">
                <a:solidFill>
                  <a:prstClr val="black"/>
                </a:solidFill>
                <a:latin typeface="Calibri" panose="020F0502020204030204" pitchFamily="34" charset="0"/>
              </a:rPr>
              <a:t>partnere – dobavljače</a:t>
            </a:r>
            <a:r>
              <a:rPr lang="bs-Latn-BA" sz="1800" dirty="0" smtClean="0">
                <a:solidFill>
                  <a:prstClr val="black"/>
                </a:solidFill>
                <a:latin typeface="Calibri" panose="020F0502020204030204" pitchFamily="34" charset="0"/>
              </a:rPr>
              <a:t>. </a:t>
            </a:r>
            <a:r>
              <a:rPr lang="bs-Latn-BA" sz="1800" b="1" dirty="0" smtClean="0">
                <a:solidFill>
                  <a:srgbClr val="C00000"/>
                </a:solidFill>
                <a:latin typeface="Calibri" panose="020F0502020204030204" pitchFamily="34" charset="0"/>
              </a:rPr>
              <a:t>(5) </a:t>
            </a:r>
            <a:r>
              <a:rPr lang="bs-Latn-BA" sz="1800" dirty="0" smtClean="0">
                <a:solidFill>
                  <a:prstClr val="black"/>
                </a:solidFill>
                <a:latin typeface="Calibri" panose="020F0502020204030204" pitchFamily="34" charset="0"/>
              </a:rPr>
              <a:t>Sudjelujte u kongresnim sadržajima... </a:t>
            </a:r>
            <a:r>
              <a:rPr lang="bs-Latn-BA" sz="1800" b="1" dirty="0" smtClean="0">
                <a:solidFill>
                  <a:srgbClr val="C00000"/>
                </a:solidFill>
                <a:latin typeface="Calibri" panose="020F0502020204030204" pitchFamily="34" charset="0"/>
              </a:rPr>
              <a:t>(6) </a:t>
            </a:r>
            <a:r>
              <a:rPr lang="bs-Latn-BA" sz="1800" dirty="0" smtClean="0">
                <a:solidFill>
                  <a:prstClr val="black"/>
                </a:solidFill>
                <a:latin typeface="Calibri" panose="020F0502020204030204" pitchFamily="34" charset="0"/>
              </a:rPr>
              <a:t>Koristite </a:t>
            </a:r>
            <a:r>
              <a:rPr lang="bs-Latn-BA" sz="1800" i="1" dirty="0" smtClean="0">
                <a:solidFill>
                  <a:prstClr val="black"/>
                </a:solidFill>
                <a:latin typeface="Calibri" panose="020F0502020204030204" pitchFamily="34" charset="0"/>
              </a:rPr>
              <a:t>lokalne medije </a:t>
            </a:r>
            <a:r>
              <a:rPr lang="bs-Latn-BA" sz="1800" dirty="0" smtClean="0">
                <a:solidFill>
                  <a:prstClr val="black"/>
                </a:solidFill>
                <a:latin typeface="Calibri" panose="020F0502020204030204" pitchFamily="34" charset="0"/>
              </a:rPr>
              <a:t>= građani. </a:t>
            </a:r>
            <a:r>
              <a:rPr lang="bs-Latn-BA" sz="1800" b="1" dirty="0" smtClean="0">
                <a:solidFill>
                  <a:srgbClr val="C00000"/>
                </a:solidFill>
                <a:latin typeface="Calibri" panose="020F0502020204030204" pitchFamily="34" charset="0"/>
              </a:rPr>
              <a:t>(7) </a:t>
            </a:r>
            <a:r>
              <a:rPr lang="bs-Latn-BA" sz="1800" dirty="0" smtClean="0">
                <a:solidFill>
                  <a:prstClr val="black"/>
                </a:solidFill>
                <a:latin typeface="Calibri" panose="020F0502020204030204" pitchFamily="34" charset="0"/>
              </a:rPr>
              <a:t>Koristite </a:t>
            </a:r>
            <a:r>
              <a:rPr lang="bs-Latn-BA" sz="1800" i="1" dirty="0" smtClean="0">
                <a:solidFill>
                  <a:prstClr val="black"/>
                </a:solidFill>
                <a:latin typeface="Calibri" panose="020F0502020204030204" pitchFamily="34" charset="0"/>
              </a:rPr>
              <a:t>sajamske medije </a:t>
            </a:r>
            <a:r>
              <a:rPr lang="bs-Latn-BA" sz="1800" dirty="0" smtClean="0">
                <a:solidFill>
                  <a:prstClr val="black"/>
                </a:solidFill>
                <a:latin typeface="Calibri" panose="020F0502020204030204" pitchFamily="34" charset="0"/>
              </a:rPr>
              <a:t>= sajamski posjetitelji. </a:t>
            </a:r>
            <a:r>
              <a:rPr lang="bs-Latn-BA" sz="1800" b="1" dirty="0" smtClean="0">
                <a:solidFill>
                  <a:srgbClr val="C00000"/>
                </a:solidFill>
                <a:latin typeface="Calibri" panose="020F0502020204030204" pitchFamily="34" charset="0"/>
              </a:rPr>
              <a:t>(8) </a:t>
            </a:r>
            <a:r>
              <a:rPr lang="bs-Latn-BA" sz="1800" dirty="0" smtClean="0">
                <a:solidFill>
                  <a:prstClr val="black"/>
                </a:solidFill>
                <a:latin typeface="Calibri" panose="020F0502020204030204" pitchFamily="34" charset="0"/>
              </a:rPr>
              <a:t>Flyeri / letci Co u hotelu. </a:t>
            </a:r>
            <a:r>
              <a:rPr lang="bs-Latn-BA" sz="1800" b="1" dirty="0" smtClean="0">
                <a:solidFill>
                  <a:srgbClr val="C00000"/>
                </a:solidFill>
                <a:latin typeface="Calibri" panose="020F0502020204030204" pitchFamily="34" charset="0"/>
              </a:rPr>
              <a:t>(9) </a:t>
            </a:r>
            <a:r>
              <a:rPr lang="bs-Latn-BA" sz="1800" dirty="0" smtClean="0">
                <a:solidFill>
                  <a:prstClr val="black"/>
                </a:solidFill>
                <a:latin typeface="Calibri" panose="020F0502020204030204" pitchFamily="34" charset="0"/>
              </a:rPr>
              <a:t>Dijelite pozivne letke / flyere građanima. </a:t>
            </a:r>
            <a:r>
              <a:rPr lang="bs-Latn-BA" sz="1800" b="1" dirty="0" smtClean="0">
                <a:solidFill>
                  <a:srgbClr val="C00000"/>
                </a:solidFill>
                <a:latin typeface="Calibri" panose="020F0502020204030204" pitchFamily="34" charset="0"/>
              </a:rPr>
              <a:t>(10) </a:t>
            </a:r>
            <a:r>
              <a:rPr lang="bs-Latn-BA" sz="1800" dirty="0" smtClean="0">
                <a:solidFill>
                  <a:prstClr val="black"/>
                </a:solidFill>
                <a:latin typeface="Calibri" panose="020F0502020204030204" pitchFamily="34" charset="0"/>
              </a:rPr>
              <a:t>Planirajte komunikaciju </a:t>
            </a:r>
            <a:r>
              <a:rPr lang="bs-Latn-BA" sz="1800" i="1" dirty="0" smtClean="0">
                <a:solidFill>
                  <a:prstClr val="black"/>
                </a:solidFill>
                <a:latin typeface="Calibri" panose="020F0502020204030204" pitchFamily="34" charset="0"/>
              </a:rPr>
              <a:t>sa sajamskim sudionicima</a:t>
            </a:r>
            <a:r>
              <a:rPr lang="bs-Latn-BA" sz="1800" dirty="0" smtClean="0">
                <a:solidFill>
                  <a:prstClr val="black"/>
                </a:solidFill>
                <a:latin typeface="Calibri" panose="020F0502020204030204" pitchFamily="34" charset="0"/>
              </a:rPr>
              <a:t>. </a:t>
            </a:r>
            <a:r>
              <a:rPr lang="bs-Latn-BA" sz="1800" b="1" dirty="0">
                <a:solidFill>
                  <a:srgbClr val="C00000"/>
                </a:solidFill>
                <a:latin typeface="Calibri" panose="020F0502020204030204" pitchFamily="34" charset="0"/>
              </a:rPr>
              <a:t>(</a:t>
            </a:r>
            <a:r>
              <a:rPr lang="bs-Latn-BA" sz="1800" b="1" dirty="0" smtClean="0">
                <a:solidFill>
                  <a:srgbClr val="C00000"/>
                </a:solidFill>
                <a:latin typeface="Calibri" panose="020F0502020204030204" pitchFamily="34" charset="0"/>
              </a:rPr>
              <a:t>11) </a:t>
            </a:r>
            <a:r>
              <a:rPr lang="bs-Latn-BA" sz="1800" dirty="0">
                <a:solidFill>
                  <a:prstClr val="black"/>
                </a:solidFill>
                <a:latin typeface="Calibri" panose="020F0502020204030204" pitchFamily="34" charset="0"/>
              </a:rPr>
              <a:t>Planirajte </a:t>
            </a:r>
            <a:r>
              <a:rPr lang="bs-Latn-BA" sz="1800" dirty="0" smtClean="0">
                <a:solidFill>
                  <a:prstClr val="black"/>
                </a:solidFill>
                <a:latin typeface="Calibri" panose="020F0502020204030204" pitchFamily="34" charset="0"/>
              </a:rPr>
              <a:t>komunikaciju </a:t>
            </a:r>
            <a:r>
              <a:rPr lang="bs-Latn-BA" sz="1800" i="1" dirty="0" smtClean="0">
                <a:solidFill>
                  <a:prstClr val="black"/>
                </a:solidFill>
                <a:latin typeface="Calibri" panose="020F0502020204030204" pitchFamily="34" charset="0"/>
              </a:rPr>
              <a:t>sa sajamskim poslovnim posjetiteljima</a:t>
            </a:r>
            <a:r>
              <a:rPr lang="bs-Latn-BA" sz="1800" dirty="0" smtClean="0">
                <a:solidFill>
                  <a:prstClr val="black"/>
                </a:solidFill>
                <a:latin typeface="Calibri" panose="020F0502020204030204" pitchFamily="34" charset="0"/>
              </a:rPr>
              <a:t>. </a:t>
            </a:r>
            <a:r>
              <a:rPr lang="bs-Latn-BA" sz="1800" b="1" dirty="0">
                <a:solidFill>
                  <a:srgbClr val="C00000"/>
                </a:solidFill>
                <a:latin typeface="Calibri" panose="020F0502020204030204" pitchFamily="34" charset="0"/>
              </a:rPr>
              <a:t>(</a:t>
            </a:r>
            <a:r>
              <a:rPr lang="bs-Latn-BA" sz="1800" b="1" dirty="0" smtClean="0">
                <a:solidFill>
                  <a:srgbClr val="C00000"/>
                </a:solidFill>
                <a:latin typeface="Calibri" panose="020F0502020204030204" pitchFamily="34" charset="0"/>
              </a:rPr>
              <a:t>12) </a:t>
            </a:r>
            <a:r>
              <a:rPr lang="bs-Latn-BA" sz="1800" dirty="0">
                <a:solidFill>
                  <a:prstClr val="black"/>
                </a:solidFill>
                <a:latin typeface="Calibri" panose="020F0502020204030204" pitchFamily="34" charset="0"/>
              </a:rPr>
              <a:t>Planirajte komunikaciju </a:t>
            </a:r>
            <a:r>
              <a:rPr lang="bs-Latn-BA" sz="1800" dirty="0" smtClean="0">
                <a:solidFill>
                  <a:prstClr val="black"/>
                </a:solidFill>
                <a:latin typeface="Calibri" panose="020F0502020204030204" pitchFamily="34" charset="0"/>
              </a:rPr>
              <a:t> </a:t>
            </a:r>
            <a:r>
              <a:rPr lang="bs-Latn-BA" sz="1800" i="1" dirty="0" smtClean="0">
                <a:solidFill>
                  <a:prstClr val="black"/>
                </a:solidFill>
                <a:latin typeface="Calibri" panose="020F0502020204030204" pitchFamily="34" charset="0"/>
              </a:rPr>
              <a:t>sa lokalnim zvaničnicima</a:t>
            </a:r>
            <a:r>
              <a:rPr lang="bs-Latn-BA" sz="1800" dirty="0" smtClean="0">
                <a:solidFill>
                  <a:prstClr val="black"/>
                </a:solidFill>
                <a:latin typeface="Calibri" panose="020F0502020204030204" pitchFamily="34" charset="0"/>
              </a:rPr>
              <a:t>. </a:t>
            </a:r>
            <a:r>
              <a:rPr lang="bs-Latn-BA" sz="1800" b="1" dirty="0" smtClean="0">
                <a:solidFill>
                  <a:srgbClr val="C00000"/>
                </a:solidFill>
                <a:latin typeface="Calibri" panose="020F0502020204030204" pitchFamily="34" charset="0"/>
              </a:rPr>
              <a:t>(13) </a:t>
            </a:r>
            <a:r>
              <a:rPr lang="bs-Latn-BA" sz="1800" dirty="0">
                <a:solidFill>
                  <a:prstClr val="black"/>
                </a:solidFill>
                <a:latin typeface="Calibri" panose="020F0502020204030204" pitchFamily="34" charset="0"/>
              </a:rPr>
              <a:t>Planirajte </a:t>
            </a:r>
            <a:r>
              <a:rPr lang="bs-Latn-BA" sz="1800" dirty="0" smtClean="0">
                <a:solidFill>
                  <a:prstClr val="black"/>
                </a:solidFill>
                <a:latin typeface="Calibri" panose="020F0502020204030204" pitchFamily="34" charset="0"/>
              </a:rPr>
              <a:t>komunikaciju </a:t>
            </a:r>
            <a:r>
              <a:rPr lang="bs-Latn-BA" sz="1800" i="1" dirty="0" smtClean="0">
                <a:solidFill>
                  <a:prstClr val="black"/>
                </a:solidFill>
                <a:latin typeface="Calibri" panose="020F0502020204030204" pitchFamily="34" charset="0"/>
              </a:rPr>
              <a:t>sa predstavnicima medija </a:t>
            </a:r>
            <a:r>
              <a:rPr lang="bs-Latn-BA" sz="1800" dirty="0" smtClean="0">
                <a:solidFill>
                  <a:prstClr val="black"/>
                </a:solidFill>
                <a:latin typeface="Calibri" panose="020F0502020204030204" pitchFamily="34" charset="0"/>
              </a:rPr>
              <a:t>na sajmu. </a:t>
            </a:r>
            <a:r>
              <a:rPr lang="bs-Latn-BA" sz="1800" b="1" dirty="0" smtClean="0">
                <a:solidFill>
                  <a:srgbClr val="C00000"/>
                </a:solidFill>
                <a:latin typeface="Calibri" panose="020F0502020204030204" pitchFamily="34" charset="0"/>
              </a:rPr>
              <a:t>(14) </a:t>
            </a:r>
            <a:r>
              <a:rPr lang="bs-Latn-BA" sz="1800" dirty="0">
                <a:solidFill>
                  <a:prstClr val="black"/>
                </a:solidFill>
                <a:latin typeface="Calibri" panose="020F0502020204030204" pitchFamily="34" charset="0"/>
              </a:rPr>
              <a:t>Planirajte </a:t>
            </a:r>
            <a:r>
              <a:rPr lang="bs-Latn-BA" sz="1800" dirty="0" smtClean="0">
                <a:solidFill>
                  <a:prstClr val="black"/>
                </a:solidFill>
                <a:latin typeface="Calibri" panose="020F0502020204030204" pitchFamily="34" charset="0"/>
              </a:rPr>
              <a:t>komunikaciju </a:t>
            </a:r>
            <a:r>
              <a:rPr lang="bs-Latn-BA" sz="1800" i="1" dirty="0" smtClean="0">
                <a:solidFill>
                  <a:prstClr val="black"/>
                </a:solidFill>
                <a:latin typeface="Calibri" panose="020F0502020204030204" pitchFamily="34" charset="0"/>
              </a:rPr>
              <a:t>sa sajamskim posjetiteljima – građanima</a:t>
            </a:r>
            <a:r>
              <a:rPr lang="bs-Latn-BA" sz="1800" dirty="0" smtClean="0">
                <a:solidFill>
                  <a:prstClr val="black"/>
                </a:solidFill>
                <a:latin typeface="Calibri" panose="020F0502020204030204" pitchFamily="34" charset="0"/>
              </a:rPr>
              <a:t>. </a:t>
            </a:r>
            <a:r>
              <a:rPr lang="bs-Latn-BA" sz="1800" b="1" dirty="0" smtClean="0">
                <a:solidFill>
                  <a:srgbClr val="C00000"/>
                </a:solidFill>
                <a:latin typeface="Calibri" panose="020F0502020204030204" pitchFamily="34" charset="0"/>
              </a:rPr>
              <a:t>(15) </a:t>
            </a:r>
            <a:r>
              <a:rPr lang="bs-Latn-BA" sz="1800" dirty="0">
                <a:solidFill>
                  <a:prstClr val="black"/>
                </a:solidFill>
                <a:latin typeface="Calibri" panose="020F0502020204030204" pitchFamily="34" charset="0"/>
              </a:rPr>
              <a:t>Planirajte </a:t>
            </a:r>
            <a:r>
              <a:rPr lang="bs-Latn-BA" sz="1800" dirty="0" smtClean="0">
                <a:solidFill>
                  <a:prstClr val="black"/>
                </a:solidFill>
                <a:latin typeface="Calibri" panose="020F0502020204030204" pitchFamily="34" charset="0"/>
              </a:rPr>
              <a:t>komunikaciju </a:t>
            </a:r>
            <a:r>
              <a:rPr lang="bs-Latn-BA" sz="1800" i="1" dirty="0" smtClean="0">
                <a:solidFill>
                  <a:prstClr val="black"/>
                </a:solidFill>
                <a:latin typeface="Calibri" panose="020F0502020204030204" pitchFamily="34" charset="0"/>
              </a:rPr>
              <a:t>sa građanima - izvan sajma</a:t>
            </a:r>
            <a:r>
              <a:rPr lang="bs-Latn-BA" sz="1800" dirty="0" smtClean="0">
                <a:solidFill>
                  <a:prstClr val="black"/>
                </a:solidFill>
                <a:latin typeface="Calibri" panose="020F0502020204030204" pitchFamily="34" charset="0"/>
              </a:rPr>
              <a:t>. </a:t>
            </a:r>
            <a:r>
              <a:rPr lang="bs-Latn-BA" sz="1800" b="1" dirty="0">
                <a:solidFill>
                  <a:srgbClr val="C00000"/>
                </a:solidFill>
                <a:latin typeface="Calibri" panose="020F0502020204030204" pitchFamily="34" charset="0"/>
              </a:rPr>
              <a:t>(</a:t>
            </a:r>
            <a:r>
              <a:rPr lang="bs-Latn-BA" sz="1800" b="1" dirty="0" smtClean="0">
                <a:solidFill>
                  <a:srgbClr val="C00000"/>
                </a:solidFill>
                <a:latin typeface="Calibri" panose="020F0502020204030204" pitchFamily="34" charset="0"/>
              </a:rPr>
              <a:t>16) </a:t>
            </a:r>
            <a:r>
              <a:rPr lang="bs-Latn-BA" sz="1800" dirty="0">
                <a:solidFill>
                  <a:prstClr val="black"/>
                </a:solidFill>
                <a:latin typeface="Calibri" panose="020F0502020204030204" pitchFamily="34" charset="0"/>
              </a:rPr>
              <a:t>Planirajte </a:t>
            </a:r>
            <a:r>
              <a:rPr lang="bs-Latn-BA" sz="1800" dirty="0" smtClean="0">
                <a:solidFill>
                  <a:prstClr val="black"/>
                </a:solidFill>
                <a:latin typeface="Calibri" panose="020F0502020204030204" pitchFamily="34" charset="0"/>
              </a:rPr>
              <a:t>komunikaciju </a:t>
            </a:r>
            <a:r>
              <a:rPr lang="bs-Latn-BA" sz="1800" i="1" dirty="0" smtClean="0">
                <a:solidFill>
                  <a:prstClr val="black"/>
                </a:solidFill>
                <a:latin typeface="Calibri" panose="020F0502020204030204" pitchFamily="34" charset="0"/>
              </a:rPr>
              <a:t>sa vlastitim poslovim partnerima, zastupnicima, kupcima, franšizerima...</a:t>
            </a:r>
            <a:r>
              <a:rPr lang="bs-Latn-BA" sz="2000" dirty="0" smtClean="0">
                <a:solidFill>
                  <a:prstClr val="black"/>
                </a:solidFill>
                <a:latin typeface="Calibri" panose="020F0502020204030204" pitchFamily="34" charset="0"/>
              </a:rPr>
              <a:t/>
            </a:r>
            <a:br>
              <a:rPr lang="bs-Latn-BA" sz="2000" dirty="0" smtClean="0">
                <a:solidFill>
                  <a:prstClr val="black"/>
                </a:solidFill>
                <a:latin typeface="Calibri" panose="020F0502020204030204" pitchFamily="34" charset="0"/>
              </a:rPr>
            </a:br>
            <a:endParaRPr lang="bs-Latn-BA" sz="2200" b="1" dirty="0"/>
          </a:p>
        </p:txBody>
      </p:sp>
      <p:sp>
        <p:nvSpPr>
          <p:cNvPr id="3" name="Slide Number Placeholder 2"/>
          <p:cNvSpPr>
            <a:spLocks noGrp="1"/>
          </p:cNvSpPr>
          <p:nvPr>
            <p:ph type="sldNum" sz="quarter" idx="12"/>
          </p:nvPr>
        </p:nvSpPr>
        <p:spPr>
          <a:xfrm>
            <a:off x="7884368" y="5687569"/>
            <a:ext cx="497632" cy="365125"/>
          </a:xfrm>
        </p:spPr>
        <p:txBody>
          <a:bodyPr/>
          <a:lstStyle/>
          <a:p>
            <a:fld id="{3CD9F2C3-511A-4548-A7CA-FC66A3FB2486}" type="slidenum">
              <a:rPr lang="bs-Latn-BA" smtClean="0"/>
              <a:t>15</a:t>
            </a:fld>
            <a:endParaRPr lang="bs-Latn-BA" dirty="0"/>
          </a:p>
        </p:txBody>
      </p:sp>
    </p:spTree>
    <p:extLst>
      <p:ext uri="{BB962C8B-B14F-4D97-AF65-F5344CB8AC3E}">
        <p14:creationId xmlns:p14="http://schemas.microsoft.com/office/powerpoint/2010/main" val="808239913"/>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3" y="188640"/>
            <a:ext cx="7704856" cy="6048672"/>
          </a:xfrm>
        </p:spPr>
        <p:txBody>
          <a:bodyPr>
            <a:normAutofit fontScale="90000"/>
          </a:bodyPr>
          <a:lstStyle/>
          <a:p>
            <a:r>
              <a:rPr lang="bs-Latn-BA" sz="2000" b="1" dirty="0">
                <a:solidFill>
                  <a:srgbClr val="00B050"/>
                </a:solidFill>
                <a:latin typeface="Calibri" panose="020F0502020204030204" pitchFamily="34" charset="0"/>
              </a:rPr>
              <a:t>9. </a:t>
            </a:r>
            <a:r>
              <a:rPr lang="bs-Latn-BA" sz="2000" b="1" dirty="0" smtClean="0">
                <a:solidFill>
                  <a:srgbClr val="00B050"/>
                </a:solidFill>
                <a:latin typeface="Calibri" panose="020F0502020204030204" pitchFamily="34" charset="0"/>
              </a:rPr>
              <a:t>Sampling </a:t>
            </a:r>
            <a:r>
              <a:rPr lang="bs-Latn-BA" sz="2000" b="1" dirty="0">
                <a:solidFill>
                  <a:srgbClr val="00B050"/>
                </a:solidFill>
                <a:latin typeface="Calibri" panose="020F0502020204030204" pitchFamily="34" charset="0"/>
              </a:rPr>
              <a:t>/ prospekti</a:t>
            </a:r>
            <a:r>
              <a:rPr lang="bs-Latn-BA" sz="2000" b="1" dirty="0" smtClean="0">
                <a:solidFill>
                  <a:srgbClr val="00B050"/>
                </a:solidFill>
                <a:latin typeface="Calibri" panose="020F0502020204030204" pitchFamily="34" charset="0"/>
              </a:rPr>
              <a:t>: </a:t>
            </a:r>
            <a:r>
              <a:rPr lang="bs-Latn-BA" sz="1600" b="1" dirty="0" smtClean="0">
                <a:solidFill>
                  <a:srgbClr val="C00000"/>
                </a:solidFill>
                <a:latin typeface="Calibri" panose="020F0502020204030204" pitchFamily="34" charset="0"/>
              </a:rPr>
              <a:t>(1) </a:t>
            </a:r>
            <a:r>
              <a:rPr lang="bs-Latn-BA" sz="1600" dirty="0" smtClean="0">
                <a:solidFill>
                  <a:schemeClr val="tx1"/>
                </a:solidFill>
                <a:latin typeface="Calibri" panose="020F0502020204030204" pitchFamily="34" charset="0"/>
              </a:rPr>
              <a:t>Katalozi za poslovne partnere, dobavljače i gl. kupce. </a:t>
            </a:r>
            <a:r>
              <a:rPr lang="bs-Latn-BA" sz="1600" b="1" dirty="0" smtClean="0">
                <a:solidFill>
                  <a:srgbClr val="C00000"/>
                </a:solidFill>
                <a:latin typeface="Calibri" panose="020F0502020204030204" pitchFamily="34" charset="0"/>
              </a:rPr>
              <a:t>(2) </a:t>
            </a:r>
            <a:r>
              <a:rPr lang="bs-Latn-BA" sz="1600" dirty="0" smtClean="0">
                <a:solidFill>
                  <a:schemeClr val="tx1"/>
                </a:solidFill>
                <a:latin typeface="Calibri" panose="020F0502020204030204" pitchFamily="34" charset="0"/>
              </a:rPr>
              <a:t>Prospekti za poslovnu posjetu. </a:t>
            </a:r>
            <a:r>
              <a:rPr lang="bs-Latn-BA" sz="1600" b="1" dirty="0" smtClean="0">
                <a:solidFill>
                  <a:srgbClr val="C00000"/>
                </a:solidFill>
                <a:latin typeface="Calibri" panose="020F0502020204030204" pitchFamily="34" charset="0"/>
              </a:rPr>
              <a:t>(3) </a:t>
            </a:r>
            <a:r>
              <a:rPr lang="bs-Latn-BA" sz="1600" dirty="0" smtClean="0">
                <a:solidFill>
                  <a:schemeClr val="tx1"/>
                </a:solidFill>
                <a:latin typeface="Calibri" panose="020F0502020204030204" pitchFamily="34" charset="0"/>
              </a:rPr>
              <a:t>Flyeri /letci/ za široku posjetu – građanstvo.</a:t>
            </a:r>
            <a:r>
              <a:rPr lang="bs-Latn-BA" sz="1600" b="1" dirty="0" smtClean="0">
                <a:solidFill>
                  <a:srgbClr val="C00000"/>
                </a:solidFill>
                <a:latin typeface="Calibri" panose="020F0502020204030204" pitchFamily="34" charset="0"/>
              </a:rPr>
              <a:t> (4) </a:t>
            </a:r>
            <a:r>
              <a:rPr lang="bs-Latn-BA" sz="1600" dirty="0" smtClean="0">
                <a:solidFill>
                  <a:schemeClr val="tx1"/>
                </a:solidFill>
                <a:latin typeface="Calibri" panose="020F0502020204030204" pitchFamily="34" charset="0"/>
              </a:rPr>
              <a:t>Pokloni. </a:t>
            </a:r>
            <a:r>
              <a:rPr lang="bs-Latn-BA" sz="1600" b="1" dirty="0" smtClean="0">
                <a:solidFill>
                  <a:srgbClr val="C00000"/>
                </a:solidFill>
                <a:latin typeface="Calibri" panose="020F0502020204030204" pitchFamily="34" charset="0"/>
              </a:rPr>
              <a:t>(5) </a:t>
            </a:r>
            <a:r>
              <a:rPr lang="bs-Latn-BA" sz="1600" dirty="0" smtClean="0">
                <a:solidFill>
                  <a:schemeClr val="tx1"/>
                </a:solidFill>
                <a:latin typeface="Calibri" panose="020F0502020204030204" pitchFamily="34" charset="0"/>
              </a:rPr>
              <a:t>Suveniri. </a:t>
            </a:r>
            <a:r>
              <a:rPr lang="bs-Latn-BA" sz="1600" b="1" dirty="0" smtClean="0">
                <a:solidFill>
                  <a:srgbClr val="C00000"/>
                </a:solidFill>
                <a:latin typeface="Calibri" panose="020F0502020204030204" pitchFamily="34" charset="0"/>
              </a:rPr>
              <a:t>(6) </a:t>
            </a:r>
            <a:r>
              <a:rPr lang="bs-Latn-BA" sz="1600" dirty="0" smtClean="0">
                <a:solidFill>
                  <a:schemeClr val="tx1"/>
                </a:solidFill>
                <a:latin typeface="Calibri" panose="020F0502020204030204" pitchFamily="34" charset="0"/>
              </a:rPr>
              <a:t>Promotivni setovi materijala. </a:t>
            </a:r>
            <a:r>
              <a:rPr lang="bs-Latn-BA" sz="1600" b="1" dirty="0" smtClean="0">
                <a:solidFill>
                  <a:srgbClr val="C00000"/>
                </a:solidFill>
                <a:latin typeface="Calibri" panose="020F0502020204030204" pitchFamily="34" charset="0"/>
              </a:rPr>
              <a:t>(7) </a:t>
            </a:r>
            <a:r>
              <a:rPr lang="bs-Latn-BA" sz="1600" dirty="0" smtClean="0">
                <a:solidFill>
                  <a:schemeClr val="tx1"/>
                </a:solidFill>
                <a:latin typeface="Calibri" panose="020F0502020204030204" pitchFamily="34" charset="0"/>
              </a:rPr>
              <a:t>Različite vrste ponuda za različite interese posjetitelja.</a:t>
            </a:r>
            <a:r>
              <a:rPr lang="bs-Latn-BA" sz="1600" b="1" dirty="0" smtClean="0">
                <a:solidFill>
                  <a:srgbClr val="C00000"/>
                </a:solidFill>
                <a:latin typeface="Calibri" panose="020F0502020204030204" pitchFamily="34" charset="0"/>
              </a:rPr>
              <a:t> (8) </a:t>
            </a:r>
            <a:r>
              <a:rPr lang="bs-Latn-BA" sz="1600" dirty="0" smtClean="0">
                <a:solidFill>
                  <a:schemeClr val="tx1"/>
                </a:solidFill>
                <a:latin typeface="Calibri" panose="020F0502020204030204" pitchFamily="34" charset="0"/>
              </a:rPr>
              <a:t>Uzorci proizvoda. ....</a:t>
            </a:r>
            <a:r>
              <a:rPr lang="bs-Latn-BA" sz="1600" b="1" dirty="0" smtClean="0">
                <a:solidFill>
                  <a:srgbClr val="C00000"/>
                </a:solidFill>
                <a:latin typeface="Calibri" panose="020F0502020204030204" pitchFamily="34" charset="0"/>
              </a:rPr>
              <a:t>(9) </a:t>
            </a:r>
            <a:r>
              <a:rPr lang="bs-Latn-BA" sz="1600" dirty="0" smtClean="0">
                <a:solidFill>
                  <a:schemeClr val="tx1"/>
                </a:solidFill>
                <a:latin typeface="Calibri" panose="020F0502020204030204" pitchFamily="34" charset="0"/>
              </a:rPr>
              <a:t>POVRATNA INFORMACIJA / ODGOVOR NA IZAZOV / „AKCIJA NA REAKCIJU“. </a:t>
            </a:r>
            <a:r>
              <a:rPr lang="bs-Latn-BA" sz="1600" b="1" dirty="0" smtClean="0">
                <a:solidFill>
                  <a:srgbClr val="C00000"/>
                </a:solidFill>
                <a:latin typeface="Calibri" panose="020F0502020204030204" pitchFamily="34" charset="0"/>
              </a:rPr>
              <a:t>(10) </a:t>
            </a:r>
            <a:r>
              <a:rPr lang="bs-Latn-BA" sz="1600" b="1" dirty="0" smtClean="0">
                <a:solidFill>
                  <a:schemeClr val="tx1"/>
                </a:solidFill>
                <a:latin typeface="Calibri" panose="020F0502020204030204" pitchFamily="34" charset="0"/>
              </a:rPr>
              <a:t>PRODAJITE ! PRODAJITE ! PRODAJITE ! </a:t>
            </a:r>
            <a:r>
              <a:rPr lang="bs-Latn-BA" sz="1600" i="1" dirty="0" smtClean="0">
                <a:solidFill>
                  <a:srgbClr val="0070C0"/>
                </a:solidFill>
                <a:latin typeface="Calibri" panose="020F0502020204030204" pitchFamily="34" charset="0"/>
              </a:rPr>
              <a:t>Sajmovi nisu sami sebi svrha. Na sajmovima, ne sudjelujemo samo da bismo sudjelovali, ne promoviramo zbog promocije, ne komuniciramo zbog komunikacije... Sve su ovo </a:t>
            </a:r>
            <a:r>
              <a:rPr lang="bs-Latn-BA" sz="1600" i="1" u="sng" dirty="0" smtClean="0">
                <a:solidFill>
                  <a:srgbClr val="0070C0"/>
                </a:solidFill>
                <a:latin typeface="Calibri" panose="020F0502020204030204" pitchFamily="34" charset="0"/>
              </a:rPr>
              <a:t>sredstva</a:t>
            </a:r>
            <a:r>
              <a:rPr lang="bs-Latn-BA" sz="1600" i="1" dirty="0" smtClean="0">
                <a:solidFill>
                  <a:srgbClr val="0070C0"/>
                </a:solidFill>
                <a:latin typeface="Calibri" panose="020F0502020204030204" pitchFamily="34" charset="0"/>
              </a:rPr>
              <a:t> a ne ciljevi. </a:t>
            </a:r>
            <a:r>
              <a:rPr lang="bs-Latn-BA" sz="1600" b="1" i="1" dirty="0" smtClean="0">
                <a:solidFill>
                  <a:srgbClr val="0070C0"/>
                </a:solidFill>
                <a:latin typeface="Calibri" panose="020F0502020204030204" pitchFamily="34" charset="0"/>
              </a:rPr>
              <a:t>CILJ JE : P R O D A T I !!!</a:t>
            </a:r>
            <a:br>
              <a:rPr lang="bs-Latn-BA" sz="1600" b="1" i="1" dirty="0" smtClean="0">
                <a:solidFill>
                  <a:srgbClr val="0070C0"/>
                </a:solidFill>
                <a:latin typeface="Calibri" panose="020F0502020204030204" pitchFamily="34" charset="0"/>
              </a:rPr>
            </a:br>
            <a:r>
              <a:rPr lang="bs-Latn-BA" sz="1600" b="1" i="1" dirty="0" smtClean="0">
                <a:solidFill>
                  <a:srgbClr val="0070C0"/>
                </a:solidFill>
                <a:latin typeface="Calibri" panose="020F0502020204030204" pitchFamily="34" charset="0"/>
              </a:rPr>
              <a:t/>
            </a:r>
            <a:br>
              <a:rPr lang="bs-Latn-BA" sz="1600" b="1" i="1" dirty="0" smtClean="0">
                <a:solidFill>
                  <a:srgbClr val="0070C0"/>
                </a:solidFill>
                <a:latin typeface="Calibri" panose="020F0502020204030204" pitchFamily="34" charset="0"/>
              </a:rPr>
            </a:br>
            <a:r>
              <a:rPr lang="bs-Latn-BA" sz="1600" b="1" i="1" dirty="0">
                <a:solidFill>
                  <a:srgbClr val="0070C0"/>
                </a:solidFill>
                <a:latin typeface="Calibri" panose="020F0502020204030204" pitchFamily="34" charset="0"/>
              </a:rPr>
              <a:t/>
            </a:r>
            <a:br>
              <a:rPr lang="bs-Latn-BA" sz="1600" b="1" i="1" dirty="0">
                <a:solidFill>
                  <a:srgbClr val="0070C0"/>
                </a:solidFill>
                <a:latin typeface="Calibri" panose="020F0502020204030204" pitchFamily="34" charset="0"/>
              </a:rPr>
            </a:br>
            <a:r>
              <a:rPr lang="bs-Latn-BA" sz="1600" b="1" i="1" dirty="0" smtClean="0">
                <a:solidFill>
                  <a:srgbClr val="0070C0"/>
                </a:solidFill>
                <a:latin typeface="Calibri" panose="020F0502020204030204" pitchFamily="34" charset="0"/>
              </a:rPr>
              <a:t/>
            </a:r>
            <a:br>
              <a:rPr lang="bs-Latn-BA" sz="1600" b="1" i="1" dirty="0" smtClean="0">
                <a:solidFill>
                  <a:srgbClr val="0070C0"/>
                </a:solidFill>
                <a:latin typeface="Calibri" panose="020F0502020204030204" pitchFamily="34" charset="0"/>
              </a:rPr>
            </a:br>
            <a:r>
              <a:rPr lang="bs-Latn-BA" sz="1600" b="1" i="1" dirty="0">
                <a:solidFill>
                  <a:srgbClr val="0070C0"/>
                </a:solidFill>
                <a:latin typeface="Calibri" panose="020F0502020204030204" pitchFamily="34" charset="0"/>
              </a:rPr>
              <a:t/>
            </a:r>
            <a:br>
              <a:rPr lang="bs-Latn-BA" sz="1600" b="1" i="1" dirty="0">
                <a:solidFill>
                  <a:srgbClr val="0070C0"/>
                </a:solidFill>
                <a:latin typeface="Calibri" panose="020F0502020204030204" pitchFamily="34" charset="0"/>
              </a:rPr>
            </a:br>
            <a:r>
              <a:rPr lang="bs-Latn-BA" sz="1600" b="1" i="1" dirty="0" smtClean="0">
                <a:solidFill>
                  <a:srgbClr val="0070C0"/>
                </a:solidFill>
                <a:latin typeface="Calibri" panose="020F0502020204030204" pitchFamily="34" charset="0"/>
              </a:rPr>
              <a:t/>
            </a:r>
            <a:br>
              <a:rPr lang="bs-Latn-BA" sz="1600" b="1" i="1" dirty="0" smtClean="0">
                <a:solidFill>
                  <a:srgbClr val="0070C0"/>
                </a:solidFill>
                <a:latin typeface="Calibri" panose="020F0502020204030204" pitchFamily="34" charset="0"/>
              </a:rPr>
            </a:br>
            <a:r>
              <a:rPr lang="bs-Latn-BA" sz="1600" b="1" i="1" dirty="0" smtClean="0">
                <a:solidFill>
                  <a:srgbClr val="0070C0"/>
                </a:solidFill>
                <a:latin typeface="Calibri" panose="020F0502020204030204" pitchFamily="34" charset="0"/>
              </a:rPr>
              <a:t/>
            </a:r>
            <a:br>
              <a:rPr lang="bs-Latn-BA" sz="1600" b="1" i="1" dirty="0" smtClean="0">
                <a:solidFill>
                  <a:srgbClr val="0070C0"/>
                </a:solidFill>
                <a:latin typeface="Calibri" panose="020F0502020204030204" pitchFamily="34" charset="0"/>
              </a:rPr>
            </a:br>
            <a:r>
              <a:rPr lang="bs-Latn-BA" sz="1600" b="1" i="1" dirty="0">
                <a:solidFill>
                  <a:srgbClr val="0070C0"/>
                </a:solidFill>
                <a:latin typeface="Calibri" panose="020F0502020204030204" pitchFamily="34" charset="0"/>
              </a:rPr>
              <a:t/>
            </a:r>
            <a:br>
              <a:rPr lang="bs-Latn-BA" sz="1600" b="1" i="1" dirty="0">
                <a:solidFill>
                  <a:srgbClr val="0070C0"/>
                </a:solidFill>
                <a:latin typeface="Calibri" panose="020F0502020204030204" pitchFamily="34" charset="0"/>
              </a:rPr>
            </a:br>
            <a:r>
              <a:rPr lang="bs-Latn-BA" sz="1600" b="1" i="1" dirty="0" smtClean="0">
                <a:solidFill>
                  <a:srgbClr val="0070C0"/>
                </a:solidFill>
                <a:latin typeface="Calibri" panose="020F0502020204030204" pitchFamily="34" charset="0"/>
              </a:rPr>
              <a:t/>
            </a:r>
            <a:br>
              <a:rPr lang="bs-Latn-BA" sz="1600" b="1" i="1" dirty="0" smtClean="0">
                <a:solidFill>
                  <a:srgbClr val="0070C0"/>
                </a:solidFill>
                <a:latin typeface="Calibri" panose="020F0502020204030204" pitchFamily="34" charset="0"/>
              </a:rPr>
            </a:br>
            <a:r>
              <a:rPr lang="bs-Latn-BA" sz="1600" b="1" i="1" dirty="0" smtClean="0">
                <a:solidFill>
                  <a:srgbClr val="0070C0"/>
                </a:solidFill>
                <a:latin typeface="Calibri" panose="020F0502020204030204" pitchFamily="34" charset="0"/>
              </a:rPr>
              <a:t/>
            </a:r>
            <a:br>
              <a:rPr lang="bs-Latn-BA" sz="1600" b="1" i="1" dirty="0" smtClean="0">
                <a:solidFill>
                  <a:srgbClr val="0070C0"/>
                </a:solidFill>
                <a:latin typeface="Calibri" panose="020F0502020204030204" pitchFamily="34" charset="0"/>
              </a:rPr>
            </a:br>
            <a:r>
              <a:rPr lang="bs-Latn-BA" sz="1600" b="1" i="1" dirty="0" smtClean="0">
                <a:solidFill>
                  <a:srgbClr val="0070C0"/>
                </a:solidFill>
                <a:latin typeface="Calibri" panose="020F0502020204030204" pitchFamily="34" charset="0"/>
              </a:rPr>
              <a:t/>
            </a:r>
            <a:br>
              <a:rPr lang="bs-Latn-BA" sz="1600" b="1" i="1" dirty="0" smtClean="0">
                <a:solidFill>
                  <a:srgbClr val="0070C0"/>
                </a:solidFill>
                <a:latin typeface="Calibri" panose="020F0502020204030204" pitchFamily="34" charset="0"/>
              </a:rPr>
            </a:br>
            <a:r>
              <a:rPr lang="bs-Latn-BA" sz="1600" b="1" i="1" dirty="0" smtClean="0">
                <a:solidFill>
                  <a:srgbClr val="0070C0"/>
                </a:solidFill>
                <a:latin typeface="Calibri" panose="020F0502020204030204" pitchFamily="34" charset="0"/>
              </a:rPr>
              <a:t/>
            </a:r>
            <a:br>
              <a:rPr lang="bs-Latn-BA" sz="1600" b="1" i="1" dirty="0" smtClean="0">
                <a:solidFill>
                  <a:srgbClr val="0070C0"/>
                </a:solidFill>
                <a:latin typeface="Calibri" panose="020F0502020204030204" pitchFamily="34" charset="0"/>
              </a:rPr>
            </a:br>
            <a:r>
              <a:rPr lang="bs-Latn-BA" sz="1600" b="1" i="1" dirty="0">
                <a:solidFill>
                  <a:srgbClr val="0070C0"/>
                </a:solidFill>
                <a:latin typeface="Calibri" panose="020F0502020204030204" pitchFamily="34" charset="0"/>
              </a:rPr>
              <a:t/>
            </a:r>
            <a:br>
              <a:rPr lang="bs-Latn-BA" sz="1600" b="1" i="1" dirty="0">
                <a:solidFill>
                  <a:srgbClr val="0070C0"/>
                </a:solidFill>
                <a:latin typeface="Calibri" panose="020F0502020204030204" pitchFamily="34" charset="0"/>
              </a:rPr>
            </a:br>
            <a:r>
              <a:rPr lang="bs-Latn-BA" sz="1600" b="1" i="1" dirty="0" smtClean="0">
                <a:solidFill>
                  <a:srgbClr val="0070C0"/>
                </a:solidFill>
                <a:latin typeface="Calibri" panose="020F0502020204030204" pitchFamily="34" charset="0"/>
              </a:rPr>
              <a:t/>
            </a:r>
            <a:br>
              <a:rPr lang="bs-Latn-BA" sz="1600" b="1" i="1" dirty="0" smtClean="0">
                <a:solidFill>
                  <a:srgbClr val="0070C0"/>
                </a:solidFill>
                <a:latin typeface="Calibri" panose="020F0502020204030204" pitchFamily="34" charset="0"/>
              </a:rPr>
            </a:br>
            <a:r>
              <a:rPr lang="bs-Latn-BA" sz="1600" b="1" i="1" dirty="0" smtClean="0">
                <a:solidFill>
                  <a:srgbClr val="0070C0"/>
                </a:solidFill>
                <a:latin typeface="Calibri" panose="020F0502020204030204" pitchFamily="34" charset="0"/>
              </a:rPr>
              <a:t/>
            </a:r>
            <a:br>
              <a:rPr lang="bs-Latn-BA" sz="1600" b="1" i="1" dirty="0" smtClean="0">
                <a:solidFill>
                  <a:srgbClr val="0070C0"/>
                </a:solidFill>
                <a:latin typeface="Calibri" panose="020F0502020204030204" pitchFamily="34" charset="0"/>
              </a:rPr>
            </a:br>
            <a:r>
              <a:rPr lang="bs-Latn-BA" sz="2000" b="1" dirty="0" smtClean="0">
                <a:solidFill>
                  <a:srgbClr val="00B050"/>
                </a:solidFill>
                <a:latin typeface="Calibri" panose="020F0502020204030204" pitchFamily="34" charset="0"/>
              </a:rPr>
              <a:t>10</a:t>
            </a:r>
            <a:r>
              <a:rPr lang="bs-Latn-BA" sz="2000" b="1" dirty="0">
                <a:solidFill>
                  <a:srgbClr val="00B050"/>
                </a:solidFill>
                <a:latin typeface="Calibri" panose="020F0502020204030204" pitchFamily="34" charset="0"/>
              </a:rPr>
              <a:t>. Postsajamske aktivnosti: </a:t>
            </a:r>
            <a:r>
              <a:rPr lang="bs-Latn-BA" sz="1600" b="1" dirty="0" smtClean="0">
                <a:solidFill>
                  <a:srgbClr val="C00000"/>
                </a:solidFill>
                <a:latin typeface="Calibri" panose="020F0502020204030204" pitchFamily="34" charset="0"/>
              </a:rPr>
              <a:t>(1) </a:t>
            </a:r>
            <a:r>
              <a:rPr lang="bs-Latn-BA" sz="1600" dirty="0" smtClean="0">
                <a:solidFill>
                  <a:prstClr val="black"/>
                </a:solidFill>
                <a:latin typeface="Calibri" panose="020F0502020204030204" pitchFamily="34" charset="0"/>
              </a:rPr>
              <a:t>Analiza učinjenog.</a:t>
            </a:r>
            <a:r>
              <a:rPr lang="bs-Latn-BA" sz="1600" b="1" dirty="0" smtClean="0">
                <a:solidFill>
                  <a:prstClr val="black"/>
                </a:solidFill>
                <a:latin typeface="Calibri" panose="020F0502020204030204" pitchFamily="34" charset="0"/>
              </a:rPr>
              <a:t> </a:t>
            </a:r>
            <a:r>
              <a:rPr lang="bs-Latn-BA" sz="1600" b="1" dirty="0" smtClean="0">
                <a:solidFill>
                  <a:srgbClr val="C00000"/>
                </a:solidFill>
                <a:latin typeface="Calibri" panose="020F0502020204030204" pitchFamily="34" charset="0"/>
              </a:rPr>
              <a:t>(2) </a:t>
            </a:r>
            <a:r>
              <a:rPr lang="bs-Latn-BA" sz="1600" dirty="0" smtClean="0">
                <a:solidFill>
                  <a:prstClr val="black"/>
                </a:solidFill>
                <a:latin typeface="Calibri" panose="020F0502020204030204" pitchFamily="34" charset="0"/>
              </a:rPr>
              <a:t>Zadovljstvo nastupom na sajmu.</a:t>
            </a:r>
            <a:r>
              <a:rPr lang="bs-Latn-BA" sz="1600" b="1" dirty="0" smtClean="0">
                <a:solidFill>
                  <a:srgbClr val="C00000"/>
                </a:solidFill>
                <a:latin typeface="Calibri" panose="020F0502020204030204" pitchFamily="34" charset="0"/>
              </a:rPr>
              <a:t> (3) </a:t>
            </a:r>
            <a:r>
              <a:rPr lang="bs-Latn-BA" sz="1600" dirty="0" smtClean="0">
                <a:solidFill>
                  <a:prstClr val="black"/>
                </a:solidFill>
                <a:latin typeface="Calibri" panose="020F0502020204030204" pitchFamily="34" charset="0"/>
              </a:rPr>
              <a:t>Nastavite komunikaciju koju ste započeli na sajmu. </a:t>
            </a:r>
            <a:r>
              <a:rPr lang="bs-Latn-BA" sz="1600" b="1" dirty="0" smtClean="0">
                <a:solidFill>
                  <a:srgbClr val="C00000"/>
                </a:solidFill>
                <a:latin typeface="Calibri" panose="020F0502020204030204" pitchFamily="34" charset="0"/>
              </a:rPr>
              <a:t>(4) </a:t>
            </a:r>
            <a:r>
              <a:rPr lang="bs-Latn-BA" sz="1600" dirty="0" smtClean="0">
                <a:solidFill>
                  <a:prstClr val="black"/>
                </a:solidFill>
                <a:latin typeface="Calibri" panose="020F0502020204030204" pitchFamily="34" charset="0"/>
              </a:rPr>
              <a:t>Web sajt i dalje ima veliku ulogu. </a:t>
            </a:r>
            <a:br>
              <a:rPr lang="bs-Latn-BA" sz="1600" dirty="0" smtClean="0">
                <a:solidFill>
                  <a:prstClr val="black"/>
                </a:solidFill>
                <a:latin typeface="Calibri" panose="020F0502020204030204" pitchFamily="34" charset="0"/>
              </a:rPr>
            </a:br>
            <a:r>
              <a:rPr lang="bs-Latn-BA" sz="1600" b="1" dirty="0" smtClean="0">
                <a:solidFill>
                  <a:srgbClr val="C00000"/>
                </a:solidFill>
                <a:latin typeface="Calibri" panose="020F0502020204030204" pitchFamily="34" charset="0"/>
              </a:rPr>
              <a:t>(5) Nastavite (dugoročno) koristiti i direktnu poštu da posjetite potencijalnog kupca na sebe </a:t>
            </a:r>
            <a:br>
              <a:rPr lang="bs-Latn-BA" sz="1600" b="1" dirty="0" smtClean="0">
                <a:solidFill>
                  <a:srgbClr val="C00000"/>
                </a:solidFill>
                <a:latin typeface="Calibri" panose="020F0502020204030204" pitchFamily="34" charset="0"/>
              </a:rPr>
            </a:br>
            <a:r>
              <a:rPr lang="bs-Latn-BA" sz="1600" b="1" dirty="0" smtClean="0">
                <a:solidFill>
                  <a:srgbClr val="C00000"/>
                </a:solidFill>
                <a:latin typeface="Calibri" panose="020F0502020204030204" pitchFamily="34" charset="0"/>
              </a:rPr>
              <a:t>i na vašu ponudu... </a:t>
            </a:r>
            <a:r>
              <a:rPr lang="bs-Latn-BA" sz="1600" b="1" dirty="0">
                <a:solidFill>
                  <a:srgbClr val="C00000"/>
                </a:solidFill>
                <a:latin typeface="Calibri" panose="020F0502020204030204" pitchFamily="34" charset="0"/>
              </a:rPr>
              <a:t>p</a:t>
            </a:r>
            <a:r>
              <a:rPr lang="bs-Latn-BA" sz="1600" b="1" dirty="0" smtClean="0">
                <a:solidFill>
                  <a:srgbClr val="C00000"/>
                </a:solidFill>
                <a:latin typeface="Calibri" panose="020F0502020204030204" pitchFamily="34" charset="0"/>
              </a:rPr>
              <a:t>ovezujući ga npr. na web sajtu sa novim proizvodima... </a:t>
            </a:r>
            <a:r>
              <a:rPr lang="bs-Latn-BA" sz="2200" b="1" dirty="0" smtClean="0">
                <a:solidFill>
                  <a:srgbClr val="C00000"/>
                </a:solidFill>
                <a:latin typeface="Calibri" panose="020F0502020204030204" pitchFamily="34" charset="0"/>
              </a:rPr>
              <a:t> </a:t>
            </a:r>
            <a:r>
              <a:rPr lang="bs-Latn-BA" sz="2200" b="1" dirty="0" smtClean="0">
                <a:solidFill>
                  <a:srgbClr val="C00000"/>
                </a:solidFill>
                <a:latin typeface="Calibri" panose="020F0502020204030204" pitchFamily="34" charset="0"/>
              </a:rPr>
              <a:t> </a:t>
            </a:r>
            <a:r>
              <a:rPr lang="bs-Latn-BA" sz="2200" b="1" dirty="0" smtClean="0">
                <a:solidFill>
                  <a:srgbClr val="C00000"/>
                </a:solidFill>
                <a:latin typeface="Calibri" panose="020F0502020204030204" pitchFamily="34" charset="0"/>
              </a:rPr>
              <a:t>... </a:t>
            </a:r>
            <a:r>
              <a:rPr lang="bs-Latn-BA" sz="2200" b="1" dirty="0" smtClean="0">
                <a:solidFill>
                  <a:srgbClr val="C00000"/>
                </a:solidFill>
                <a:latin typeface="Calibri" panose="020F0502020204030204" pitchFamily="34" charset="0"/>
              </a:rPr>
              <a:t>  </a:t>
            </a:r>
            <a:r>
              <a:rPr lang="bs-Latn-BA" sz="2200" b="1" dirty="0" smtClean="0">
                <a:solidFill>
                  <a:srgbClr val="C00000"/>
                </a:solidFill>
                <a:latin typeface="Calibri" panose="020F0502020204030204" pitchFamily="34" charset="0"/>
              </a:rPr>
              <a:t>...   </a:t>
            </a:r>
            <a:r>
              <a:rPr lang="bs-Latn-BA" sz="2200" b="1" dirty="0" smtClean="0">
                <a:solidFill>
                  <a:srgbClr val="C00000"/>
                </a:solidFill>
                <a:latin typeface="Calibri" panose="020F0502020204030204" pitchFamily="34" charset="0"/>
              </a:rPr>
              <a:t>...   </a:t>
            </a:r>
            <a:r>
              <a:rPr lang="bs-Latn-BA" sz="2200" b="1" dirty="0" smtClean="0">
                <a:solidFill>
                  <a:srgbClr val="C00000"/>
                </a:solidFill>
                <a:latin typeface="Calibri" panose="020F0502020204030204" pitchFamily="34" charset="0"/>
              </a:rPr>
              <a:t>...</a:t>
            </a:r>
            <a:r>
              <a:rPr lang="bs-Latn-BA" sz="1600" b="1" dirty="0">
                <a:solidFill>
                  <a:srgbClr val="C00000"/>
                </a:solidFill>
                <a:latin typeface="Calibri" panose="020F0502020204030204" pitchFamily="34" charset="0"/>
              </a:rPr>
              <a:t/>
            </a:r>
            <a:br>
              <a:rPr lang="bs-Latn-BA" sz="1600" b="1" dirty="0">
                <a:solidFill>
                  <a:srgbClr val="C00000"/>
                </a:solidFill>
                <a:latin typeface="Calibri" panose="020F0502020204030204" pitchFamily="34" charset="0"/>
              </a:rPr>
            </a:br>
            <a:endParaRPr lang="bs-Latn-BA" sz="1600" b="1" dirty="0">
              <a:solidFill>
                <a:srgbClr val="C00000"/>
              </a:solidFill>
            </a:endParaRPr>
          </a:p>
        </p:txBody>
      </p:sp>
      <p:pic>
        <p:nvPicPr>
          <p:cNvPr id="4099" name="Picture 3" descr="C:\Users\mpf-4\Desktop\FOTO MUKSI, RSP i SZS\img-pavilion-6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2204864"/>
            <a:ext cx="6594461" cy="2736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7884368" y="5687569"/>
            <a:ext cx="497632" cy="365125"/>
          </a:xfrm>
        </p:spPr>
        <p:txBody>
          <a:bodyPr/>
          <a:lstStyle/>
          <a:p>
            <a:fld id="{3CD9F2C3-511A-4548-A7CA-FC66A3FB2486}" type="slidenum">
              <a:rPr lang="bs-Latn-BA" smtClean="0"/>
              <a:t>16</a:t>
            </a:fld>
            <a:endParaRPr lang="bs-Latn-BA" dirty="0"/>
          </a:p>
        </p:txBody>
      </p:sp>
    </p:spTree>
    <p:extLst>
      <p:ext uri="{BB962C8B-B14F-4D97-AF65-F5344CB8AC3E}">
        <p14:creationId xmlns:p14="http://schemas.microsoft.com/office/powerpoint/2010/main" val="1686170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572000"/>
            <a:ext cx="7848872" cy="1600200"/>
          </a:xfrm>
        </p:spPr>
        <p:txBody>
          <a:bodyPr>
            <a:normAutofit fontScale="90000"/>
          </a:bodyPr>
          <a:lstStyle/>
          <a:p>
            <a:r>
              <a:rPr lang="bs-Latn-BA" sz="3200" dirty="0" smtClean="0">
                <a:solidFill>
                  <a:srgbClr val="0070C0"/>
                </a:solidFill>
              </a:rPr>
              <a:t>V. ...Promocija knjige  </a:t>
            </a:r>
            <a:br>
              <a:rPr lang="bs-Latn-BA" sz="3200" dirty="0" smtClean="0">
                <a:solidFill>
                  <a:srgbClr val="0070C0"/>
                </a:solidFill>
              </a:rPr>
            </a:br>
            <a:r>
              <a:rPr lang="bs-Latn-BA" sz="3200" dirty="0" smtClean="0">
                <a:solidFill>
                  <a:srgbClr val="0070C0"/>
                </a:solidFill>
              </a:rPr>
              <a:t>„MARKETING U KONGRESNO – SAJAMSKOJ INDUSTRIJI“ </a:t>
            </a:r>
            <a:br>
              <a:rPr lang="bs-Latn-BA" sz="3200" dirty="0" smtClean="0">
                <a:solidFill>
                  <a:srgbClr val="0070C0"/>
                </a:solidFill>
              </a:rPr>
            </a:br>
            <a:r>
              <a:rPr lang="bs-Latn-BA" sz="2800" dirty="0" smtClean="0">
                <a:solidFill>
                  <a:srgbClr val="0070C0"/>
                </a:solidFill>
                <a:effectLst>
                  <a:outerShdw blurRad="38100" dist="38100" dir="2700000" algn="tl">
                    <a:srgbClr val="000000">
                      <a:alpha val="43137"/>
                    </a:srgbClr>
                  </a:outerShdw>
                </a:effectLst>
              </a:rPr>
              <a:t>Budva, 23. 10. 2015.</a:t>
            </a:r>
            <a:endParaRPr lang="bs-Latn-BA" sz="2800" dirty="0">
              <a:solidFill>
                <a:srgbClr val="0070C0"/>
              </a:solidFill>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755578" y="476672"/>
            <a:ext cx="2729879" cy="4114800"/>
          </a:xfrm>
        </p:spPr>
        <p:txBody>
          <a:bodyPr>
            <a:normAutofit/>
          </a:bodyPr>
          <a:lstStyle/>
          <a:p>
            <a:r>
              <a:rPr lang="bs-Latn-BA" sz="2400" b="1" dirty="0" smtClean="0">
                <a:solidFill>
                  <a:schemeClr val="accent3">
                    <a:lumMod val="75000"/>
                  </a:schemeClr>
                </a:solidFill>
                <a:latin typeface="Cambria" panose="02040503050406030204" pitchFamily="18" charset="0"/>
              </a:rPr>
              <a:t>Govore:</a:t>
            </a:r>
          </a:p>
          <a:p>
            <a:pPr marL="342900" indent="-342900">
              <a:buFont typeface="Courier New" panose="02070309020205020404" pitchFamily="49" charset="0"/>
              <a:buChar char="o"/>
            </a:pPr>
            <a:r>
              <a:rPr lang="bs-Latn-BA" sz="2400" dirty="0" smtClean="0">
                <a:solidFill>
                  <a:schemeClr val="accent3">
                    <a:lumMod val="75000"/>
                  </a:schemeClr>
                </a:solidFill>
                <a:latin typeface="Cambria" panose="02040503050406030204" pitchFamily="18" charset="0"/>
              </a:rPr>
              <a:t>Dr. Rajko </a:t>
            </a:r>
            <a:r>
              <a:rPr lang="bs-Latn-BA" sz="2400" b="1" dirty="0" smtClean="0">
                <a:solidFill>
                  <a:schemeClr val="accent3">
                    <a:lumMod val="75000"/>
                  </a:schemeClr>
                </a:solidFill>
                <a:latin typeface="Cambria" panose="02040503050406030204" pitchFamily="18" charset="0"/>
              </a:rPr>
              <a:t>Bujković</a:t>
            </a:r>
            <a:r>
              <a:rPr lang="bs-Latn-BA" sz="2400" dirty="0" smtClean="0">
                <a:solidFill>
                  <a:schemeClr val="accent3">
                    <a:lumMod val="75000"/>
                  </a:schemeClr>
                </a:solidFill>
                <a:latin typeface="Cambria" panose="02040503050406030204" pitchFamily="18" charset="0"/>
              </a:rPr>
              <a:t>, </a:t>
            </a:r>
          </a:p>
          <a:p>
            <a:r>
              <a:rPr lang="bs-Latn-BA" sz="1800" dirty="0" smtClean="0">
                <a:solidFill>
                  <a:schemeClr val="accent3">
                    <a:lumMod val="75000"/>
                  </a:schemeClr>
                </a:solidFill>
                <a:latin typeface="Cambria" panose="02040503050406030204" pitchFamily="18" charset="0"/>
              </a:rPr>
              <a:t>       domaćin / moderator</a:t>
            </a:r>
          </a:p>
          <a:p>
            <a:pPr marL="342900" indent="-342900">
              <a:buFont typeface="Courier New" panose="02070309020205020404" pitchFamily="49" charset="0"/>
              <a:buChar char="o"/>
            </a:pPr>
            <a:r>
              <a:rPr lang="bs-Latn-BA" sz="2400" dirty="0" smtClean="0">
                <a:solidFill>
                  <a:schemeClr val="accent3">
                    <a:lumMod val="75000"/>
                  </a:schemeClr>
                </a:solidFill>
                <a:latin typeface="Cambria" panose="02040503050406030204" pitchFamily="18" charset="0"/>
              </a:rPr>
              <a:t>Prof. dr. Jugoslav </a:t>
            </a:r>
            <a:r>
              <a:rPr lang="bs-Latn-BA" sz="2400" b="1" dirty="0" smtClean="0">
                <a:solidFill>
                  <a:schemeClr val="accent3">
                    <a:lumMod val="75000"/>
                  </a:schemeClr>
                </a:solidFill>
                <a:latin typeface="Cambria" panose="02040503050406030204" pitchFamily="18" charset="0"/>
              </a:rPr>
              <a:t>Jovičić</a:t>
            </a:r>
            <a:r>
              <a:rPr lang="bs-Latn-BA" sz="2400" dirty="0" smtClean="0">
                <a:solidFill>
                  <a:schemeClr val="accent3">
                    <a:lumMod val="75000"/>
                  </a:schemeClr>
                </a:solidFill>
                <a:latin typeface="Cambria" panose="02040503050406030204" pitchFamily="18" charset="0"/>
              </a:rPr>
              <a:t>, </a:t>
            </a:r>
            <a:r>
              <a:rPr lang="bs-Latn-BA" sz="1800" dirty="0" smtClean="0">
                <a:solidFill>
                  <a:schemeClr val="accent3">
                    <a:lumMod val="75000"/>
                  </a:schemeClr>
                </a:solidFill>
                <a:latin typeface="Cambria" panose="02040503050406030204" pitchFamily="18" charset="0"/>
              </a:rPr>
              <a:t>recenzent</a:t>
            </a:r>
          </a:p>
          <a:p>
            <a:pPr marL="342900" lvl="0" indent="-342900">
              <a:buClr>
                <a:srgbClr val="AD0101"/>
              </a:buClr>
              <a:buFont typeface="Courier New" panose="02070309020205020404" pitchFamily="49" charset="0"/>
              <a:buChar char="o"/>
            </a:pPr>
            <a:r>
              <a:rPr lang="bs-Latn-BA" sz="2400" dirty="0" smtClean="0">
                <a:solidFill>
                  <a:schemeClr val="accent3">
                    <a:lumMod val="75000"/>
                  </a:schemeClr>
                </a:solidFill>
                <a:latin typeface="Cambria" panose="02040503050406030204" pitchFamily="18" charset="0"/>
              </a:rPr>
              <a:t>Prof. dr. Siniša </a:t>
            </a:r>
            <a:r>
              <a:rPr lang="bs-Latn-BA" sz="2400" b="1" dirty="0" smtClean="0">
                <a:solidFill>
                  <a:schemeClr val="accent3">
                    <a:lumMod val="75000"/>
                  </a:schemeClr>
                </a:solidFill>
                <a:latin typeface="Cambria" panose="02040503050406030204" pitchFamily="18" charset="0"/>
              </a:rPr>
              <a:t>Zarić</a:t>
            </a:r>
            <a:r>
              <a:rPr lang="bs-Latn-BA" sz="2400" dirty="0" smtClean="0">
                <a:solidFill>
                  <a:schemeClr val="accent3">
                    <a:lumMod val="75000"/>
                  </a:schemeClr>
                </a:solidFill>
                <a:latin typeface="Cambria" panose="02040503050406030204" pitchFamily="18" charset="0"/>
              </a:rPr>
              <a:t>, </a:t>
            </a:r>
            <a:r>
              <a:rPr lang="bs-Latn-BA" sz="1800" dirty="0" smtClean="0">
                <a:solidFill>
                  <a:schemeClr val="accent3">
                    <a:lumMod val="75000"/>
                  </a:schemeClr>
                </a:solidFill>
                <a:latin typeface="Cambria" panose="02040503050406030204" pitchFamily="18" charset="0"/>
              </a:rPr>
              <a:t>recenzent</a:t>
            </a:r>
            <a:endParaRPr lang="bs-Latn-BA" sz="2400" dirty="0" smtClean="0">
              <a:solidFill>
                <a:schemeClr val="accent3">
                  <a:lumMod val="75000"/>
                </a:schemeClr>
              </a:solidFill>
              <a:latin typeface="Cambria" panose="02040503050406030204" pitchFamily="18" charset="0"/>
            </a:endParaRPr>
          </a:p>
          <a:p>
            <a:pPr marL="342900" indent="-342900">
              <a:buFont typeface="Courier New" panose="02070309020205020404" pitchFamily="49" charset="0"/>
              <a:buChar char="o"/>
            </a:pPr>
            <a:r>
              <a:rPr lang="bs-Latn-BA" sz="2400" dirty="0" smtClean="0">
                <a:solidFill>
                  <a:schemeClr val="accent3">
                    <a:lumMod val="75000"/>
                  </a:schemeClr>
                </a:solidFill>
                <a:latin typeface="Cambria" panose="02040503050406030204" pitchFamily="18" charset="0"/>
              </a:rPr>
              <a:t>Vinko M. </a:t>
            </a:r>
            <a:r>
              <a:rPr lang="bs-Latn-BA" sz="2400" b="1" dirty="0" smtClean="0">
                <a:solidFill>
                  <a:schemeClr val="accent3">
                    <a:lumMod val="75000"/>
                  </a:schemeClr>
                </a:solidFill>
                <a:latin typeface="Cambria" panose="02040503050406030204" pitchFamily="18" charset="0"/>
              </a:rPr>
              <a:t>Ćuro</a:t>
            </a:r>
            <a:r>
              <a:rPr lang="bs-Latn-BA" sz="2400" dirty="0" smtClean="0">
                <a:solidFill>
                  <a:schemeClr val="accent3">
                    <a:lumMod val="75000"/>
                  </a:schemeClr>
                </a:solidFill>
                <a:latin typeface="Cambria" panose="02040503050406030204" pitchFamily="18" charset="0"/>
              </a:rPr>
              <a:t>, </a:t>
            </a:r>
            <a:r>
              <a:rPr lang="bs-Latn-BA" sz="1800" dirty="0" smtClean="0">
                <a:solidFill>
                  <a:schemeClr val="accent3">
                    <a:lumMod val="75000"/>
                  </a:schemeClr>
                </a:solidFill>
                <a:latin typeface="Cambria" panose="02040503050406030204" pitchFamily="18" charset="0"/>
              </a:rPr>
              <a:t>autor</a:t>
            </a:r>
            <a:endParaRPr lang="bs-Latn-BA" sz="1800" dirty="0">
              <a:solidFill>
                <a:schemeClr val="accent3">
                  <a:lumMod val="75000"/>
                </a:schemeClr>
              </a:solidFill>
              <a:latin typeface="Cambria" panose="02040503050406030204" pitchFamily="18" charset="0"/>
            </a:endParaRPr>
          </a:p>
        </p:txBody>
      </p:sp>
      <p:pic>
        <p:nvPicPr>
          <p:cNvPr id="2050" name="Picture 2" descr="C:\Users\mpf-4\Desktop\FOTO NIP-RSP, DUBROVNIK, 2015 - Copy\USPJEŠNA REALIZACIJA PROMOCIJE I JOŠ USPJEŠNIJE IZDAVANJE DRAGOCJENOG ŠTIVA IZMAMILE SU OSMJEHE I KOD NAJODGOVOR-NIJIH . GOSP. V. M. ĆURO I PROF. DR. S. ZARIĆ..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2127" r="17036"/>
          <a:stretch/>
        </p:blipFill>
        <p:spPr bwMode="auto">
          <a:xfrm>
            <a:off x="3779913" y="548681"/>
            <a:ext cx="4536504" cy="410445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CD9F2C3-511A-4548-A7CA-FC66A3FB2486}" type="slidenum">
              <a:rPr lang="bs-Latn-BA" smtClean="0"/>
              <a:t>17</a:t>
            </a:fld>
            <a:endParaRPr lang="bs-Latn-BA"/>
          </a:p>
        </p:txBody>
      </p:sp>
    </p:spTree>
    <p:extLst>
      <p:ext uri="{BB962C8B-B14F-4D97-AF65-F5344CB8AC3E}">
        <p14:creationId xmlns:p14="http://schemas.microsoft.com/office/powerpoint/2010/main" val="1627500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126480"/>
            <a:ext cx="6781800" cy="45719"/>
          </a:xfrm>
        </p:spPr>
        <p:txBody>
          <a:bodyPr>
            <a:noAutofit/>
          </a:bodyPr>
          <a:lstStyle/>
          <a:p>
            <a:r>
              <a:rPr lang="bs-Latn-BA" sz="3600" dirty="0" smtClean="0">
                <a:solidFill>
                  <a:schemeClr val="bg1">
                    <a:lumMod val="65000"/>
                  </a:schemeClr>
                </a:solidFill>
              </a:rPr>
              <a:t>Povijest sajmova...</a:t>
            </a:r>
            <a:endParaRPr lang="bs-Latn-BA" sz="3600" dirty="0">
              <a:solidFill>
                <a:schemeClr val="bg1">
                  <a:lumMod val="65000"/>
                </a:schemeClr>
              </a:solidFill>
            </a:endParaRPr>
          </a:p>
        </p:txBody>
      </p:sp>
      <p:sp>
        <p:nvSpPr>
          <p:cNvPr id="3" name="Content Placeholder 2"/>
          <p:cNvSpPr>
            <a:spLocks noGrp="1"/>
          </p:cNvSpPr>
          <p:nvPr>
            <p:ph idx="1"/>
          </p:nvPr>
        </p:nvSpPr>
        <p:spPr>
          <a:xfrm>
            <a:off x="755576" y="404665"/>
            <a:ext cx="7560840" cy="5760640"/>
          </a:xfrm>
        </p:spPr>
        <p:txBody>
          <a:bodyPr>
            <a:normAutofit fontScale="55000" lnSpcReduction="20000"/>
          </a:bodyPr>
          <a:lstStyle/>
          <a:p>
            <a:pPr marL="0" indent="0">
              <a:buNone/>
            </a:pPr>
            <a:r>
              <a:rPr lang="bs-Latn-BA" sz="4400" dirty="0" smtClean="0">
                <a:solidFill>
                  <a:schemeClr val="accent6">
                    <a:lumMod val="75000"/>
                  </a:schemeClr>
                </a:solidFill>
                <a:latin typeface="+mj-lt"/>
              </a:rPr>
              <a:t>Budućnost sajmova...</a:t>
            </a:r>
            <a:endParaRPr lang="bs-Latn-BA" sz="4400" dirty="0">
              <a:solidFill>
                <a:schemeClr val="accent6">
                  <a:lumMod val="75000"/>
                </a:schemeClr>
              </a:solidFill>
              <a:latin typeface="+mj-lt"/>
            </a:endParaRPr>
          </a:p>
          <a:p>
            <a:pPr marL="0" indent="0">
              <a:buNone/>
            </a:pPr>
            <a:endParaRPr lang="bs-Latn-BA" b="1" dirty="0" smtClean="0">
              <a:solidFill>
                <a:srgbClr val="00B050"/>
              </a:solidFill>
            </a:endParaRPr>
          </a:p>
          <a:p>
            <a:pPr marL="0" indent="0">
              <a:buNone/>
            </a:pPr>
            <a:r>
              <a:rPr lang="bs-Latn-BA" b="1" dirty="0">
                <a:solidFill>
                  <a:srgbClr val="00B050"/>
                </a:solidFill>
              </a:rPr>
              <a:t> </a:t>
            </a:r>
            <a:r>
              <a:rPr lang="bs-Latn-BA" b="1" dirty="0" smtClean="0">
                <a:solidFill>
                  <a:srgbClr val="00B050"/>
                </a:solidFill>
              </a:rPr>
              <a:t>                    </a:t>
            </a:r>
          </a:p>
          <a:p>
            <a:pPr marL="0" indent="0">
              <a:buNone/>
            </a:pPr>
            <a:r>
              <a:rPr lang="bs-Latn-BA" b="1" dirty="0">
                <a:solidFill>
                  <a:srgbClr val="00B050"/>
                </a:solidFill>
              </a:rPr>
              <a:t> </a:t>
            </a:r>
            <a:r>
              <a:rPr lang="bs-Latn-BA" b="1" dirty="0" smtClean="0">
                <a:solidFill>
                  <a:srgbClr val="00B050"/>
                </a:solidFill>
              </a:rPr>
              <a:t>                    </a:t>
            </a:r>
          </a:p>
          <a:p>
            <a:pPr marL="0" lvl="0" indent="0">
              <a:buClr>
                <a:srgbClr val="629DD1"/>
              </a:buClr>
              <a:buNone/>
            </a:pPr>
            <a:r>
              <a:rPr lang="bs-Latn-BA" sz="3200" b="1" dirty="0" smtClean="0">
                <a:solidFill>
                  <a:srgbClr val="ACCBF9">
                    <a:lumMod val="50000"/>
                  </a:srgbClr>
                </a:solidFill>
              </a:rPr>
              <a:t>                        </a:t>
            </a:r>
            <a:r>
              <a:rPr lang="bs-Latn-BA" sz="4400" b="1" dirty="0" smtClean="0">
                <a:solidFill>
                  <a:srgbClr val="00B050"/>
                </a:solidFill>
              </a:rPr>
              <a:t>P</a:t>
            </a:r>
            <a:r>
              <a:rPr lang="bs-Latn-BA" sz="3200" b="1" dirty="0" smtClean="0">
                <a:solidFill>
                  <a:srgbClr val="00B050"/>
                </a:solidFill>
              </a:rPr>
              <a:t> </a:t>
            </a:r>
            <a:r>
              <a:rPr lang="bs-Latn-BA" sz="3600" b="1" dirty="0" smtClean="0">
                <a:solidFill>
                  <a:srgbClr val="00B050"/>
                </a:solidFill>
              </a:rPr>
              <a:t>= PROAKTIVNOST</a:t>
            </a:r>
            <a:endParaRPr lang="bs-Latn-BA" sz="3600" b="1" dirty="0">
              <a:solidFill>
                <a:srgbClr val="00B050"/>
              </a:solidFill>
            </a:endParaRPr>
          </a:p>
          <a:p>
            <a:pPr marL="0" indent="0">
              <a:buNone/>
            </a:pPr>
            <a:endParaRPr lang="bs-Latn-BA" b="1" dirty="0">
              <a:solidFill>
                <a:srgbClr val="00B050"/>
              </a:solidFill>
            </a:endParaRPr>
          </a:p>
          <a:p>
            <a:pPr marL="0" indent="0">
              <a:buNone/>
            </a:pPr>
            <a:r>
              <a:rPr lang="bs-Latn-BA" b="1" dirty="0" smtClean="0">
                <a:solidFill>
                  <a:srgbClr val="00B050"/>
                </a:solidFill>
              </a:rPr>
              <a:t>                                         </a:t>
            </a:r>
            <a:endParaRPr lang="bs-Latn-BA" dirty="0"/>
          </a:p>
          <a:p>
            <a:pPr marL="0" indent="0">
              <a:buNone/>
            </a:pPr>
            <a:r>
              <a:rPr lang="bs-Latn-BA" dirty="0" smtClean="0"/>
              <a:t>       </a:t>
            </a:r>
          </a:p>
          <a:p>
            <a:pPr marL="0" indent="0">
              <a:buNone/>
            </a:pPr>
            <a:endParaRPr lang="bs-Latn-BA" dirty="0"/>
          </a:p>
          <a:p>
            <a:pPr marL="0" indent="0">
              <a:buNone/>
            </a:pPr>
            <a:endParaRPr lang="bs-Latn-BA" dirty="0" smtClean="0"/>
          </a:p>
          <a:p>
            <a:pPr marL="0" indent="0">
              <a:buNone/>
            </a:pPr>
            <a:endParaRPr lang="bs-Latn-BA" dirty="0"/>
          </a:p>
          <a:p>
            <a:pPr marL="0" indent="0">
              <a:buNone/>
            </a:pPr>
            <a:endParaRPr lang="bs-Latn-BA" dirty="0" smtClean="0"/>
          </a:p>
          <a:p>
            <a:pPr marL="0" indent="0">
              <a:buNone/>
            </a:pPr>
            <a:endParaRPr lang="bs-Latn-BA" dirty="0" smtClean="0"/>
          </a:p>
          <a:p>
            <a:pPr marL="0" indent="0">
              <a:buNone/>
            </a:pPr>
            <a:r>
              <a:rPr lang="bs-Latn-BA" dirty="0" smtClean="0"/>
              <a:t>              </a:t>
            </a:r>
          </a:p>
          <a:p>
            <a:pPr marL="0" indent="0">
              <a:buNone/>
            </a:pPr>
            <a:endParaRPr lang="bs-Latn-BA" dirty="0" smtClean="0"/>
          </a:p>
          <a:p>
            <a:pPr marL="0" lvl="0" indent="0">
              <a:buClr>
                <a:srgbClr val="629DD1"/>
              </a:buClr>
              <a:buNone/>
            </a:pPr>
            <a:r>
              <a:rPr lang="bs-Latn-BA" sz="4400" b="1" dirty="0" smtClean="0">
                <a:solidFill>
                  <a:srgbClr val="00B050"/>
                </a:solidFill>
              </a:rPr>
              <a:t>  </a:t>
            </a:r>
            <a:r>
              <a:rPr lang="bs-Latn-BA" sz="4400" b="1" dirty="0" smtClean="0">
                <a:solidFill>
                  <a:schemeClr val="bg2">
                    <a:lumMod val="50000"/>
                  </a:schemeClr>
                </a:solidFill>
              </a:rPr>
              <a:t>K </a:t>
            </a:r>
            <a:r>
              <a:rPr lang="bs-Latn-BA" sz="3600" b="1" dirty="0" smtClean="0">
                <a:solidFill>
                  <a:schemeClr val="bg2">
                    <a:lumMod val="50000"/>
                  </a:schemeClr>
                </a:solidFill>
              </a:rPr>
              <a:t>= KREATIVNOST</a:t>
            </a:r>
            <a:endParaRPr lang="bs-Latn-BA" sz="3600" b="1" dirty="0">
              <a:solidFill>
                <a:schemeClr val="bg2">
                  <a:lumMod val="50000"/>
                </a:schemeClr>
              </a:solidFill>
            </a:endParaRPr>
          </a:p>
          <a:p>
            <a:pPr marL="0" indent="0">
              <a:buNone/>
            </a:pPr>
            <a:endParaRPr lang="bs-Latn-BA" dirty="0" smtClean="0"/>
          </a:p>
          <a:p>
            <a:pPr marL="0" indent="0">
              <a:buNone/>
            </a:pPr>
            <a:r>
              <a:rPr lang="bs-Latn-BA" b="1" dirty="0" smtClean="0">
                <a:solidFill>
                  <a:srgbClr val="FF0000"/>
                </a:solidFill>
              </a:rPr>
              <a:t>                           </a:t>
            </a:r>
            <a:endParaRPr lang="bs-Latn-BA" b="1" dirty="0">
              <a:solidFill>
                <a:srgbClr val="FF0000"/>
              </a:solidFill>
            </a:endParaRPr>
          </a:p>
          <a:p>
            <a:pPr marL="0" indent="0">
              <a:buNone/>
            </a:pPr>
            <a:r>
              <a:rPr lang="bs-Latn-BA" b="1" dirty="0" smtClean="0">
                <a:solidFill>
                  <a:srgbClr val="FF0000"/>
                </a:solidFill>
              </a:rPr>
              <a:t> </a:t>
            </a:r>
          </a:p>
          <a:p>
            <a:pPr marL="0" indent="0">
              <a:buNone/>
            </a:pPr>
            <a:endParaRPr lang="bs-Latn-BA" b="1" dirty="0" smtClean="0">
              <a:solidFill>
                <a:srgbClr val="FF0000"/>
              </a:solidFill>
            </a:endParaRPr>
          </a:p>
          <a:p>
            <a:pPr marL="0" indent="0">
              <a:buNone/>
            </a:pPr>
            <a:endParaRPr lang="bs-Latn-BA" b="1" dirty="0">
              <a:solidFill>
                <a:srgbClr val="FF0000"/>
              </a:solidFill>
            </a:endParaRPr>
          </a:p>
          <a:p>
            <a:pPr marL="0" indent="0">
              <a:buNone/>
            </a:pPr>
            <a:endParaRPr lang="bs-Latn-BA" b="1" dirty="0" smtClean="0">
              <a:solidFill>
                <a:srgbClr val="FF0000"/>
              </a:solidFill>
            </a:endParaRPr>
          </a:p>
          <a:p>
            <a:pPr marL="0" lvl="0" indent="0">
              <a:buClr>
                <a:srgbClr val="629DD1"/>
              </a:buClr>
              <a:buNone/>
            </a:pPr>
            <a:r>
              <a:rPr lang="bs-Latn-BA" sz="4400" b="1" dirty="0" smtClean="0">
                <a:solidFill>
                  <a:srgbClr val="FF0000"/>
                </a:solidFill>
              </a:rPr>
              <a:t>                          S </a:t>
            </a:r>
            <a:r>
              <a:rPr lang="bs-Latn-BA" sz="3600" b="1" dirty="0" smtClean="0">
                <a:solidFill>
                  <a:srgbClr val="FF0000"/>
                </a:solidFill>
              </a:rPr>
              <a:t>= SINERGIJA</a:t>
            </a:r>
            <a:endParaRPr lang="bs-Latn-BA" sz="3600" b="1" dirty="0">
              <a:solidFill>
                <a:srgbClr val="FF0000"/>
              </a:solidFill>
            </a:endParaRPr>
          </a:p>
          <a:p>
            <a:pPr marL="0" indent="0">
              <a:buNone/>
            </a:pPr>
            <a:endParaRPr lang="bs-Latn-BA" b="1" dirty="0" smtClean="0">
              <a:solidFill>
                <a:srgbClr val="FF0000"/>
              </a:solidFill>
            </a:endParaRPr>
          </a:p>
          <a:p>
            <a:pPr marL="0" indent="0">
              <a:buNone/>
            </a:pPr>
            <a:r>
              <a:rPr lang="bs-Latn-BA" b="1" dirty="0" smtClean="0">
                <a:solidFill>
                  <a:srgbClr val="FF0000"/>
                </a:solidFill>
              </a:rPr>
              <a:t>                                 </a:t>
            </a:r>
            <a:endParaRPr lang="bs-Latn-BA" b="1" dirty="0" smtClean="0">
              <a:solidFill>
                <a:schemeClr val="bg2">
                  <a:lumMod val="50000"/>
                </a:schemeClr>
              </a:solidFill>
            </a:endParaRPr>
          </a:p>
          <a:p>
            <a:pPr marL="0" indent="0">
              <a:buNone/>
            </a:pPr>
            <a:endParaRPr lang="bs-Latn-BA" dirty="0"/>
          </a:p>
        </p:txBody>
      </p:sp>
      <p:sp>
        <p:nvSpPr>
          <p:cNvPr id="4" name="Slide Number Placeholder 3"/>
          <p:cNvSpPr>
            <a:spLocks noGrp="1"/>
          </p:cNvSpPr>
          <p:nvPr>
            <p:ph type="sldNum" sz="quarter" idx="12"/>
          </p:nvPr>
        </p:nvSpPr>
        <p:spPr/>
        <p:txBody>
          <a:bodyPr/>
          <a:lstStyle/>
          <a:p>
            <a:fld id="{3CD9F2C3-511A-4548-A7CA-FC66A3FB2486}" type="slidenum">
              <a:rPr lang="bs-Latn-BA" smtClean="0"/>
              <a:t>18</a:t>
            </a:fld>
            <a:endParaRPr lang="bs-Latn-BA"/>
          </a:p>
        </p:txBody>
      </p:sp>
      <p:pic>
        <p:nvPicPr>
          <p:cNvPr id="2050" name="Picture 2" descr="D:\Downloads\foto muksi 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04664"/>
            <a:ext cx="3096344" cy="568863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Elbow Connector 5"/>
          <p:cNvCxnSpPr/>
          <p:nvPr/>
        </p:nvCxnSpPr>
        <p:spPr>
          <a:xfrm>
            <a:off x="1528232" y="908720"/>
            <a:ext cx="1221864" cy="1041337"/>
          </a:xfrm>
          <a:prstGeom prst="bentConnector3">
            <a:avLst>
              <a:gd name="adj1" fmla="val 50000"/>
            </a:avLst>
          </a:prstGeom>
          <a:ln>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71032" y="4149080"/>
            <a:ext cx="914400" cy="914400"/>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3203848" y="3248980"/>
            <a:ext cx="914400" cy="734380"/>
          </a:xfrm>
          <a:prstGeom prst="curvedConnector3">
            <a:avLst/>
          </a:prstGeom>
          <a:ln>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Curved Right Arrow 10"/>
          <p:cNvSpPr/>
          <p:nvPr/>
        </p:nvSpPr>
        <p:spPr>
          <a:xfrm rot="20245072">
            <a:off x="1619672" y="2636912"/>
            <a:ext cx="731520" cy="1216152"/>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solidFill>
                <a:schemeClr val="tx1"/>
              </a:solidFill>
            </a:endParaRPr>
          </a:p>
        </p:txBody>
      </p:sp>
      <p:sp>
        <p:nvSpPr>
          <p:cNvPr id="12" name="Bent-Up Arrow 11"/>
          <p:cNvSpPr/>
          <p:nvPr/>
        </p:nvSpPr>
        <p:spPr>
          <a:xfrm>
            <a:off x="3419872" y="4437112"/>
            <a:ext cx="850392" cy="731520"/>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13" name="U-Turn Arrow 12"/>
          <p:cNvSpPr/>
          <p:nvPr/>
        </p:nvSpPr>
        <p:spPr>
          <a:xfrm rot="855283">
            <a:off x="3578451" y="596745"/>
            <a:ext cx="886968" cy="877824"/>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solidFill>
                <a:srgbClr val="FF0000"/>
              </a:solidFill>
            </a:endParaRPr>
          </a:p>
        </p:txBody>
      </p:sp>
      <p:sp>
        <p:nvSpPr>
          <p:cNvPr id="17" name="Smiley Face 16"/>
          <p:cNvSpPr/>
          <p:nvPr/>
        </p:nvSpPr>
        <p:spPr>
          <a:xfrm>
            <a:off x="3436935" y="2085878"/>
            <a:ext cx="914400" cy="9144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buClr>
                <a:srgbClr val="629DD1"/>
              </a:buClr>
            </a:pPr>
            <a:endParaRPr lang="bs-Latn-BA" sz="2400" b="1" dirty="0">
              <a:solidFill>
                <a:srgbClr val="FFC000"/>
              </a:solidFill>
            </a:endParaRPr>
          </a:p>
        </p:txBody>
      </p:sp>
    </p:spTree>
    <p:extLst>
      <p:ext uri="{BB962C8B-B14F-4D97-AF65-F5344CB8AC3E}">
        <p14:creationId xmlns:p14="http://schemas.microsoft.com/office/powerpoint/2010/main" val="4141027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572000"/>
            <a:ext cx="7488832" cy="1600200"/>
          </a:xfrm>
        </p:spPr>
        <p:txBody>
          <a:bodyPr>
            <a:normAutofit fontScale="90000"/>
          </a:bodyPr>
          <a:lstStyle/>
          <a:p>
            <a:r>
              <a:rPr lang="bs-Latn-BA" sz="6600" dirty="0" smtClean="0">
                <a:solidFill>
                  <a:srgbClr val="0070C0"/>
                </a:solidFill>
              </a:rPr>
              <a:t>VI.  </a:t>
            </a:r>
            <a:r>
              <a:rPr lang="bs-Latn-BA" sz="6600" dirty="0" smtClean="0">
                <a:solidFill>
                  <a:srgbClr val="FF0000"/>
                </a:solidFill>
                <a:latin typeface="Brush Script MT" panose="03060802040406070304" pitchFamily="66" charset="0"/>
              </a:rPr>
              <a:t>Pitanja ?       </a:t>
            </a:r>
            <a:r>
              <a:rPr lang="bs-Latn-BA" sz="6600" dirty="0" smtClean="0">
                <a:solidFill>
                  <a:srgbClr val="0070C0"/>
                </a:solidFill>
                <a:latin typeface="Brush Script MT" panose="03060802040406070304" pitchFamily="66" charset="0"/>
              </a:rPr>
              <a:t>Hvala !</a:t>
            </a:r>
            <a:br>
              <a:rPr lang="bs-Latn-BA" sz="6600" dirty="0" smtClean="0">
                <a:solidFill>
                  <a:srgbClr val="0070C0"/>
                </a:solidFill>
                <a:latin typeface="Brush Script MT" panose="03060802040406070304" pitchFamily="66" charset="0"/>
              </a:rPr>
            </a:br>
            <a:r>
              <a:rPr lang="bs-Latn-BA" sz="2700" b="1" dirty="0" smtClean="0">
                <a:solidFill>
                  <a:srgbClr val="002060"/>
                </a:solidFill>
                <a:latin typeface="Calibri" panose="020F0502020204030204" pitchFamily="34" charset="0"/>
              </a:rPr>
              <a:t>Kontakt:</a:t>
            </a:r>
            <a:r>
              <a:rPr lang="bs-Latn-BA" sz="2700" dirty="0" smtClean="0">
                <a:solidFill>
                  <a:srgbClr val="002060"/>
                </a:solidFill>
                <a:latin typeface="Calibri" panose="020F0502020204030204" pitchFamily="34" charset="0"/>
              </a:rPr>
              <a:t>  ekonomija@promo-perspektive.com</a:t>
            </a:r>
            <a:endParaRPr lang="bs-Latn-BA" sz="2700" dirty="0">
              <a:solidFill>
                <a:srgbClr val="002060"/>
              </a:solidFill>
              <a:latin typeface="Calibri" panose="020F0502020204030204" pitchFamily="34" charset="0"/>
            </a:endParaRPr>
          </a:p>
        </p:txBody>
      </p:sp>
      <p:pic>
        <p:nvPicPr>
          <p:cNvPr id="3074" name="Picture 2" descr="C:\Users\mpf-4\Desktop\FOTO MUKSI, RSP i SZS\FOTO BUSINESS MO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488832" cy="41044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CD9F2C3-511A-4548-A7CA-FC66A3FB2486}" type="slidenum">
              <a:rPr lang="bs-Latn-BA" smtClean="0"/>
              <a:t>19</a:t>
            </a:fld>
            <a:endParaRPr lang="bs-Latn-BA"/>
          </a:p>
        </p:txBody>
      </p:sp>
    </p:spTree>
    <p:extLst>
      <p:ext uri="{BB962C8B-B14F-4D97-AF65-F5344CB8AC3E}">
        <p14:creationId xmlns:p14="http://schemas.microsoft.com/office/powerpoint/2010/main" val="4169310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365105"/>
            <a:ext cx="7554416" cy="1807096"/>
          </a:xfrm>
        </p:spPr>
        <p:txBody>
          <a:bodyPr>
            <a:normAutofit/>
          </a:bodyPr>
          <a:lstStyle/>
          <a:p>
            <a:r>
              <a:rPr lang="bs-Latn-BA" sz="4800" dirty="0" smtClean="0">
                <a:solidFill>
                  <a:schemeClr val="bg1">
                    <a:lumMod val="50000"/>
                  </a:schemeClr>
                </a:solidFill>
              </a:rPr>
              <a:t>Vinko M. Ćuro</a:t>
            </a:r>
            <a:endParaRPr lang="bs-Latn-BA" sz="4800" dirty="0">
              <a:solidFill>
                <a:schemeClr val="bg1">
                  <a:lumMod val="50000"/>
                </a:schemeClr>
              </a:solidFill>
            </a:endParaRPr>
          </a:p>
        </p:txBody>
      </p:sp>
      <p:sp>
        <p:nvSpPr>
          <p:cNvPr id="3" name="Content Placeholder 2"/>
          <p:cNvSpPr>
            <a:spLocks noGrp="1"/>
          </p:cNvSpPr>
          <p:nvPr>
            <p:ph idx="1"/>
          </p:nvPr>
        </p:nvSpPr>
        <p:spPr>
          <a:xfrm>
            <a:off x="762000" y="685801"/>
            <a:ext cx="7543800" cy="4543400"/>
          </a:xfrm>
        </p:spPr>
        <p:txBody>
          <a:bodyPr>
            <a:normAutofit/>
          </a:bodyPr>
          <a:lstStyle/>
          <a:p>
            <a:pPr marL="0" indent="0">
              <a:buNone/>
            </a:pPr>
            <a:r>
              <a:rPr lang="bs-Latn-BA" sz="2800" dirty="0" smtClean="0">
                <a:latin typeface="Calibri" panose="020F0502020204030204" pitchFamily="34" charset="0"/>
              </a:rPr>
              <a:t>Predsjednik Upravnog odbora Međunarodnog ekonomskog foruma „PERSPEKTIVE“ Dubrovnik,</a:t>
            </a:r>
          </a:p>
          <a:p>
            <a:pPr marL="0" indent="0">
              <a:buNone/>
            </a:pPr>
            <a:r>
              <a:rPr lang="bs-Latn-BA" sz="2800" dirty="0">
                <a:latin typeface="Calibri" panose="020F0502020204030204" pitchFamily="34" charset="0"/>
              </a:rPr>
              <a:t>č</a:t>
            </a:r>
            <a:r>
              <a:rPr lang="bs-Latn-BA" sz="2800" dirty="0" smtClean="0">
                <a:latin typeface="Calibri" panose="020F0502020204030204" pitchFamily="34" charset="0"/>
              </a:rPr>
              <a:t>lan Uprave „PROMO – GLOBAL“ d.o.o. Zagreb </a:t>
            </a:r>
          </a:p>
          <a:p>
            <a:pPr marL="0" indent="0">
              <a:buNone/>
            </a:pPr>
            <a:r>
              <a:rPr lang="bs-Latn-BA" sz="2800" dirty="0" smtClean="0">
                <a:latin typeface="Calibri" panose="020F0502020204030204" pitchFamily="34" charset="0"/>
              </a:rPr>
              <a:t>i</a:t>
            </a:r>
          </a:p>
          <a:p>
            <a:pPr marL="0" indent="0">
              <a:buNone/>
            </a:pPr>
            <a:r>
              <a:rPr lang="bs-Latn-BA" sz="2800" dirty="0" smtClean="0">
                <a:latin typeface="Calibri" panose="020F0502020204030204" pitchFamily="34" charset="0"/>
              </a:rPr>
              <a:t>Predsjednik Upravnog odbora „PROMO-EXPO“ d.o.o. Tuzla </a:t>
            </a:r>
          </a:p>
          <a:p>
            <a:pPr marL="0" indent="0">
              <a:buNone/>
            </a:pPr>
            <a:endParaRPr lang="bs-Latn-BA" sz="2800" dirty="0">
              <a:latin typeface="Calibri" panose="020F0502020204030204" pitchFamily="34" charset="0"/>
            </a:endParaRPr>
          </a:p>
          <a:p>
            <a:pPr marL="0" indent="0" algn="r">
              <a:buNone/>
            </a:pPr>
            <a:r>
              <a:rPr lang="bs-Latn-BA" sz="2800" i="1" dirty="0" smtClean="0">
                <a:solidFill>
                  <a:srgbClr val="0070C0"/>
                </a:solidFill>
                <a:latin typeface="Calibri" panose="020F0502020204030204" pitchFamily="34" charset="0"/>
              </a:rPr>
              <a:t>~ Sajmovi su duša biznisa ~</a:t>
            </a:r>
            <a:endParaRPr lang="bs-Latn-BA" sz="2800" i="1" dirty="0">
              <a:solidFill>
                <a:srgbClr val="0070C0"/>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3CD9F2C3-511A-4548-A7CA-FC66A3FB2486}" type="slidenum">
              <a:rPr lang="bs-Latn-BA" smtClean="0"/>
              <a:t>2</a:t>
            </a:fld>
            <a:endParaRPr lang="bs-Latn-BA"/>
          </a:p>
        </p:txBody>
      </p:sp>
    </p:spTree>
    <p:extLst>
      <p:ext uri="{BB962C8B-B14F-4D97-AF65-F5344CB8AC3E}">
        <p14:creationId xmlns:p14="http://schemas.microsoft.com/office/powerpoint/2010/main" val="3442060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sz="4800" dirty="0" smtClean="0">
                <a:solidFill>
                  <a:schemeClr val="bg1">
                    <a:lumMod val="50000"/>
                  </a:schemeClr>
                </a:solidFill>
              </a:rPr>
              <a:t>Osobna referenca</a:t>
            </a:r>
            <a:endParaRPr lang="bs-Latn-BA" sz="4800" dirty="0">
              <a:solidFill>
                <a:schemeClr val="bg1">
                  <a:lumMod val="50000"/>
                </a:schemeClr>
              </a:solidFill>
            </a:endParaRPr>
          </a:p>
        </p:txBody>
      </p:sp>
      <p:sp>
        <p:nvSpPr>
          <p:cNvPr id="3" name="Content Placeholder 2"/>
          <p:cNvSpPr>
            <a:spLocks noGrp="1"/>
          </p:cNvSpPr>
          <p:nvPr>
            <p:ph idx="1"/>
          </p:nvPr>
        </p:nvSpPr>
        <p:spPr>
          <a:xfrm>
            <a:off x="762000" y="476673"/>
            <a:ext cx="7626424" cy="4896544"/>
          </a:xfrm>
        </p:spPr>
        <p:txBody>
          <a:bodyPr>
            <a:noAutofit/>
          </a:bodyPr>
          <a:lstStyle/>
          <a:p>
            <a:pPr marL="0" indent="0">
              <a:buNone/>
            </a:pPr>
            <a:r>
              <a:rPr lang="bs-Latn-BA" sz="1800" b="1" dirty="0" smtClean="0">
                <a:latin typeface="Calibri" panose="020F0502020204030204" pitchFamily="34" charset="0"/>
              </a:rPr>
              <a:t>Utemeljitelj, idejni kreator i realizator slj. sajmskih projekata:</a:t>
            </a:r>
          </a:p>
          <a:p>
            <a:pPr marL="0" indent="0">
              <a:buNone/>
            </a:pPr>
            <a:endParaRPr lang="bs-Latn-BA" sz="1600" b="1" dirty="0" smtClean="0">
              <a:latin typeface="Calibri" panose="020F0502020204030204" pitchFamily="34" charset="0"/>
            </a:endParaRPr>
          </a:p>
          <a:p>
            <a:pPr>
              <a:buFont typeface="Wingdings" panose="05000000000000000000" pitchFamily="2" charset="2"/>
              <a:buChar char="ü"/>
            </a:pPr>
            <a:r>
              <a:rPr lang="bs-Latn-BA" sz="1600" dirty="0" smtClean="0">
                <a:solidFill>
                  <a:schemeClr val="tx1"/>
                </a:solidFill>
                <a:latin typeface="Calibri" panose="020F0502020204030204" pitchFamily="34" charset="0"/>
              </a:rPr>
              <a:t>Prodajna prezentacija proizvodnih programa tvornica namještaja Jugoslavije „SUVREMENI INTERIJER 90“, Tuzla (1990./91.)  </a:t>
            </a:r>
            <a:r>
              <a:rPr lang="bs-Latn-BA" sz="1200" dirty="0" smtClean="0">
                <a:solidFill>
                  <a:schemeClr val="tx1"/>
                </a:solidFill>
                <a:latin typeface="Calibri" panose="020F0502020204030204" pitchFamily="34" charset="0"/>
              </a:rPr>
              <a:t>- nije realizirana zbog ratnih okolnosti.</a:t>
            </a:r>
          </a:p>
          <a:p>
            <a:pPr>
              <a:buFont typeface="Wingdings" panose="05000000000000000000" pitchFamily="2" charset="2"/>
              <a:buChar char="ü"/>
            </a:pPr>
            <a:r>
              <a:rPr lang="bs-Latn-BA" sz="1600" dirty="0" smtClean="0">
                <a:solidFill>
                  <a:schemeClr val="tx1"/>
                </a:solidFill>
                <a:latin typeface="Calibri" panose="020F0502020204030204" pitchFamily="34" charset="0"/>
              </a:rPr>
              <a:t>Međunarodni privredni sajam </a:t>
            </a:r>
            <a:r>
              <a:rPr lang="bs-Latn-BA" sz="1600" dirty="0">
                <a:solidFill>
                  <a:schemeClr val="tx1"/>
                </a:solidFill>
                <a:latin typeface="Calibri" panose="020F0502020204030204" pitchFamily="34" charset="0"/>
              </a:rPr>
              <a:t>„PROMO“, u Tuzli (1994. – 2007</a:t>
            </a:r>
            <a:r>
              <a:rPr lang="bs-Latn-BA" sz="1600" dirty="0" smtClean="0">
                <a:solidFill>
                  <a:schemeClr val="tx1"/>
                </a:solidFill>
                <a:latin typeface="Calibri" panose="020F0502020204030204" pitchFamily="34" charset="0"/>
              </a:rPr>
              <a:t>.)</a:t>
            </a:r>
          </a:p>
          <a:p>
            <a:pPr>
              <a:buFont typeface="Wingdings" panose="05000000000000000000" pitchFamily="2" charset="2"/>
              <a:buChar char="ü"/>
            </a:pPr>
            <a:r>
              <a:rPr lang="bs-Latn-BA" sz="1600" dirty="0" smtClean="0">
                <a:solidFill>
                  <a:schemeClr val="tx1"/>
                </a:solidFill>
                <a:latin typeface="Calibri" panose="020F0502020204030204" pitchFamily="34" charset="0"/>
              </a:rPr>
              <a:t>Međunarodni sajam informatike </a:t>
            </a:r>
            <a:r>
              <a:rPr lang="bs-Latn-BA" sz="1600" dirty="0">
                <a:solidFill>
                  <a:prstClr val="black"/>
                </a:solidFill>
                <a:latin typeface="Calibri" panose="020F0502020204030204" pitchFamily="34" charset="0"/>
              </a:rPr>
              <a:t>„ITEM </a:t>
            </a:r>
            <a:r>
              <a:rPr lang="bs-Latn-BA" sz="1600" dirty="0" smtClean="0">
                <a:solidFill>
                  <a:prstClr val="black"/>
                </a:solidFill>
                <a:latin typeface="Calibri" panose="020F0502020204030204" pitchFamily="34" charset="0"/>
              </a:rPr>
              <a:t>2001“ </a:t>
            </a:r>
            <a:r>
              <a:rPr lang="bs-Latn-BA" sz="1600" dirty="0" smtClean="0">
                <a:solidFill>
                  <a:schemeClr val="tx1"/>
                </a:solidFill>
                <a:latin typeface="Calibri" panose="020F0502020204030204" pitchFamily="34" charset="0"/>
              </a:rPr>
              <a:t>i Festival tržišnih komunikacija „INTERMEDIJ“, Tuzla (1997.- 2000.)</a:t>
            </a:r>
          </a:p>
          <a:p>
            <a:pPr>
              <a:buFont typeface="Wingdings" panose="05000000000000000000" pitchFamily="2" charset="2"/>
              <a:buChar char="ü"/>
            </a:pPr>
            <a:r>
              <a:rPr lang="bs-Latn-BA" sz="1600" dirty="0" smtClean="0">
                <a:solidFill>
                  <a:schemeClr val="tx1"/>
                </a:solidFill>
                <a:latin typeface="Calibri" panose="020F0502020204030204" pitchFamily="34" charset="0"/>
              </a:rPr>
              <a:t>Međunarodni sajam turizma „BIHTOURS“, u Neumu i Tuzli (2000. – 2003.)</a:t>
            </a:r>
          </a:p>
          <a:p>
            <a:pPr>
              <a:buFont typeface="Wingdings" panose="05000000000000000000" pitchFamily="2" charset="2"/>
              <a:buChar char="ü"/>
            </a:pPr>
            <a:r>
              <a:rPr lang="bs-Latn-BA" sz="1600" dirty="0" smtClean="0">
                <a:solidFill>
                  <a:schemeClr val="tx1"/>
                </a:solidFill>
                <a:latin typeface="Calibri" panose="020F0502020204030204" pitchFamily="34" charset="0"/>
              </a:rPr>
              <a:t>Sajam bh. ekonomije „EXPOBiH“: u BiH (Brčko), Hrvatskoj (Zagreb), Sloveniji (Ljubljana), Srbiji (Novi Sad) i Poljskoj (Varšava) (2001. – 2005.)</a:t>
            </a:r>
          </a:p>
          <a:p>
            <a:pPr>
              <a:buFont typeface="Wingdings" panose="05000000000000000000" pitchFamily="2" charset="2"/>
              <a:buChar char="ü"/>
            </a:pPr>
            <a:r>
              <a:rPr lang="bs-Latn-BA" sz="1600" dirty="0" smtClean="0">
                <a:solidFill>
                  <a:schemeClr val="tx1"/>
                </a:solidFill>
                <a:latin typeface="Calibri" panose="020F0502020204030204" pitchFamily="34" charset="0"/>
              </a:rPr>
              <a:t>Sajam domaćih proizvoda i usluga „KUPUJMO / koristimo DOMAĆE“, u Sarajevu i Srebrenici (2004. – 2008.)</a:t>
            </a:r>
          </a:p>
          <a:p>
            <a:pPr>
              <a:buFont typeface="Wingdings" panose="05000000000000000000" pitchFamily="2" charset="2"/>
              <a:buChar char="ü"/>
            </a:pPr>
            <a:r>
              <a:rPr lang="bs-Latn-BA" sz="1600" dirty="0" smtClean="0">
                <a:solidFill>
                  <a:schemeClr val="tx1"/>
                </a:solidFill>
                <a:latin typeface="Calibri" panose="020F0502020204030204" pitchFamily="34" charset="0"/>
              </a:rPr>
              <a:t>Sajamska izložba „BIH – ZEMLJA PARTNER HRVATSKOG GOSPODARSTVA“, u Zagrebu, na Zagrebačkom velesajmu (2001.)</a:t>
            </a:r>
          </a:p>
          <a:p>
            <a:pPr>
              <a:buFont typeface="Wingdings" panose="05000000000000000000" pitchFamily="2" charset="2"/>
              <a:buChar char="ü"/>
            </a:pPr>
            <a:r>
              <a:rPr lang="bs-Latn-BA" sz="1600" dirty="0" smtClean="0">
                <a:solidFill>
                  <a:schemeClr val="tx1"/>
                </a:solidFill>
                <a:latin typeface="Calibri" panose="020F0502020204030204" pitchFamily="34" charset="0"/>
              </a:rPr>
              <a:t>Nacionalna sajamska izložba „EXPO HRVATSKA“, u Zagrebu (2017.)</a:t>
            </a:r>
          </a:p>
          <a:p>
            <a:pPr>
              <a:buFont typeface="Wingdings" panose="05000000000000000000" pitchFamily="2" charset="2"/>
              <a:buChar char="ü"/>
            </a:pPr>
            <a:r>
              <a:rPr lang="bs-Latn-BA" sz="1400" dirty="0" smtClean="0">
                <a:solidFill>
                  <a:schemeClr val="tx1"/>
                </a:solidFill>
                <a:latin typeface="Calibri" panose="020F0502020204030204" pitchFamily="34" charset="0"/>
              </a:rPr>
              <a:t>Autor više brošura i priručnika o marketingu i  kongresno – sajamskoj industriji (1995. – 2011.) i knjige „MARKETING U KONGRESNO – SAJAMSKOJ INDUSTRIJI“ (2014.)</a:t>
            </a:r>
          </a:p>
          <a:p>
            <a:pPr>
              <a:buFont typeface="Wingdings" panose="05000000000000000000" pitchFamily="2" charset="2"/>
              <a:buChar char="ü"/>
            </a:pPr>
            <a:r>
              <a:rPr lang="bs-Latn-BA" sz="1400" dirty="0" smtClean="0">
                <a:solidFill>
                  <a:schemeClr val="tx1"/>
                </a:solidFill>
                <a:latin typeface="Calibri" panose="020F0502020204030204" pitchFamily="34" charset="0"/>
              </a:rPr>
              <a:t>Gost-predavač na ek. fakultetima u Tuzli, Brčkom i Zagrebu te govornik na brojnim konferencijama.</a:t>
            </a:r>
            <a:endParaRPr lang="bs-Latn-BA" sz="1400" dirty="0">
              <a:solidFill>
                <a:schemeClr val="tx1"/>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3CD9F2C3-511A-4548-A7CA-FC66A3FB2486}" type="slidenum">
              <a:rPr lang="bs-Latn-BA" smtClean="0"/>
              <a:t>3</a:t>
            </a:fld>
            <a:endParaRPr lang="bs-Latn-BA"/>
          </a:p>
        </p:txBody>
      </p:sp>
    </p:spTree>
    <p:extLst>
      <p:ext uri="{BB962C8B-B14F-4D97-AF65-F5344CB8AC3E}">
        <p14:creationId xmlns:p14="http://schemas.microsoft.com/office/powerpoint/2010/main" val="1962663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4664"/>
            <a:ext cx="7554416" cy="5767536"/>
          </a:xfrm>
        </p:spPr>
        <p:txBody>
          <a:bodyPr>
            <a:normAutofit/>
          </a:bodyPr>
          <a:lstStyle/>
          <a:p>
            <a:pPr marL="540385" marR="449580">
              <a:spcAft>
                <a:spcPts val="0"/>
              </a:spcAft>
            </a:pPr>
            <a:r>
              <a:rPr lang="hr-HR" sz="2700" b="1" dirty="0" smtClean="0">
                <a:solidFill>
                  <a:srgbClr val="0070C0"/>
                </a:solidFill>
                <a:effectLst>
                  <a:outerShdw blurRad="69850" dist="43180" dir="5400000" sx="0" sy="0">
                    <a:srgbClr val="000000">
                      <a:alpha val="65000"/>
                    </a:srgbClr>
                  </a:outerShdw>
                </a:effectLst>
                <a:latin typeface="Cambria"/>
                <a:ea typeface="Times New Roman"/>
                <a:cs typeface="Arial"/>
              </a:rPr>
              <a:t/>
            </a:r>
            <a:br>
              <a:rPr lang="hr-HR" sz="2700" b="1" dirty="0" smtClean="0">
                <a:solidFill>
                  <a:srgbClr val="0070C0"/>
                </a:solidFill>
                <a:effectLst>
                  <a:outerShdw blurRad="69850" dist="43180" dir="5400000" sx="0" sy="0">
                    <a:srgbClr val="000000">
                      <a:alpha val="65000"/>
                    </a:srgbClr>
                  </a:outerShdw>
                </a:effectLst>
                <a:latin typeface="Cambria"/>
                <a:ea typeface="Times New Roman"/>
                <a:cs typeface="Arial"/>
              </a:rPr>
            </a:br>
            <a:r>
              <a:rPr lang="hr-HR" sz="2700" b="1" dirty="0" smtClean="0">
                <a:solidFill>
                  <a:srgbClr val="0070C0"/>
                </a:solidFill>
                <a:effectLst>
                  <a:outerShdw blurRad="69850" dist="43180" dir="5400000" sx="0" sy="0">
                    <a:srgbClr val="000000">
                      <a:alpha val="65000"/>
                    </a:srgbClr>
                  </a:outerShdw>
                </a:effectLst>
                <a:latin typeface="Cambria"/>
                <a:ea typeface="Times New Roman"/>
                <a:cs typeface="Arial"/>
              </a:rPr>
              <a:t/>
            </a:r>
            <a:br>
              <a:rPr lang="hr-HR" sz="2700" b="1" dirty="0" smtClean="0">
                <a:solidFill>
                  <a:srgbClr val="0070C0"/>
                </a:solidFill>
                <a:effectLst>
                  <a:outerShdw blurRad="69850" dist="43180" dir="5400000" sx="0" sy="0">
                    <a:srgbClr val="000000">
                      <a:alpha val="65000"/>
                    </a:srgbClr>
                  </a:outerShdw>
                </a:effectLst>
                <a:latin typeface="Cambria"/>
                <a:ea typeface="Times New Roman"/>
                <a:cs typeface="Arial"/>
              </a:rPr>
            </a:br>
            <a:r>
              <a:rPr lang="hr-HR" sz="1800" b="1" dirty="0" smtClean="0">
                <a:solidFill>
                  <a:srgbClr val="0070C0"/>
                </a:solidFill>
                <a:effectLst>
                  <a:outerShdw blurRad="69850" dist="43180" dir="5400000" sx="0" sy="0">
                    <a:srgbClr val="000000">
                      <a:alpha val="65000"/>
                    </a:srgbClr>
                  </a:outerShdw>
                </a:effectLst>
                <a:latin typeface="Calibri" panose="020F0502020204030204" pitchFamily="34" charset="0"/>
                <a:ea typeface="Times New Roman"/>
                <a:cs typeface="Arial"/>
              </a:rPr>
              <a:t>SAJAMSKI PROJEKTI </a:t>
            </a:r>
            <a:r>
              <a:rPr lang="hr-HR" sz="1800" dirty="0" smtClean="0">
                <a:solidFill>
                  <a:schemeClr val="tx1"/>
                </a:solidFill>
                <a:effectLst>
                  <a:outerShdw blurRad="69850" dist="43180" dir="5400000" sx="0" sy="0">
                    <a:srgbClr val="000000">
                      <a:alpha val="65000"/>
                    </a:srgbClr>
                  </a:outerShdw>
                </a:effectLst>
                <a:latin typeface="Calibri" panose="020F0502020204030204" pitchFamily="34" charset="0"/>
                <a:ea typeface="Times New Roman"/>
                <a:cs typeface="Arial"/>
              </a:rPr>
              <a:t>te</a:t>
            </a:r>
            <a:r>
              <a:rPr lang="hr-HR" sz="1800" b="1" dirty="0" smtClean="0">
                <a:solidFill>
                  <a:srgbClr val="0070C0"/>
                </a:solidFill>
                <a:effectLst>
                  <a:outerShdw blurRad="69850" dist="43180" dir="5400000" sx="0" sy="0">
                    <a:srgbClr val="000000">
                      <a:alpha val="65000"/>
                    </a:srgbClr>
                  </a:outerShdw>
                </a:effectLst>
                <a:latin typeface="Calibri" panose="020F0502020204030204" pitchFamily="34" charset="0"/>
                <a:ea typeface="Times New Roman"/>
                <a:cs typeface="Arial"/>
              </a:rPr>
              <a:t> PROMOCIJE PROJEKATA, </a:t>
            </a:r>
            <a:r>
              <a:rPr lang="hr-HR" sz="1800" dirty="0" smtClean="0">
                <a:effectLst>
                  <a:outerShdw blurRad="69850" dist="43180" dir="5400000" sx="0" sy="0">
                    <a:srgbClr val="000000">
                      <a:alpha val="65000"/>
                    </a:srgbClr>
                  </a:outerShdw>
                </a:effectLst>
                <a:latin typeface="Calibri" panose="020F0502020204030204" pitchFamily="34" charset="0"/>
                <a:ea typeface="Times New Roman"/>
                <a:cs typeface="Arial"/>
              </a:rPr>
              <a:t>u proteklih </a:t>
            </a:r>
            <a:r>
              <a:rPr lang="hr-HR" sz="1800" b="1" dirty="0" smtClean="0">
                <a:solidFill>
                  <a:srgbClr val="C00000"/>
                </a:solidFill>
                <a:effectLst>
                  <a:outerShdw blurRad="69850" dist="43180" dir="5400000" sx="0" sy="0">
                    <a:srgbClr val="000000">
                      <a:alpha val="65000"/>
                    </a:srgbClr>
                  </a:outerShdw>
                </a:effectLst>
                <a:latin typeface="Calibri" panose="020F0502020204030204" pitchFamily="34" charset="0"/>
                <a:ea typeface="Times New Roman"/>
                <a:cs typeface="Arial"/>
              </a:rPr>
              <a:t>26 godina</a:t>
            </a:r>
            <a:r>
              <a:rPr lang="hr-HR" sz="1800" dirty="0" smtClean="0">
                <a:solidFill>
                  <a:schemeClr val="tx1"/>
                </a:solidFill>
                <a:effectLst>
                  <a:outerShdw blurRad="69850" dist="43180" dir="5400000" sx="0" sy="0">
                    <a:srgbClr val="000000">
                      <a:alpha val="65000"/>
                    </a:srgbClr>
                  </a:outerShdw>
                </a:effectLst>
                <a:latin typeface="Calibri" panose="020F0502020204030204" pitchFamily="34" charset="0"/>
                <a:ea typeface="Times New Roman"/>
                <a:cs typeface="Arial"/>
              </a:rPr>
              <a:t>, </a:t>
            </a:r>
            <a:r>
              <a:rPr lang="hr-HR" sz="1800" b="1" dirty="0" smtClean="0">
                <a:solidFill>
                  <a:srgbClr val="0070C0"/>
                </a:solidFill>
                <a:effectLst>
                  <a:outerShdw blurRad="69850" dist="43180" dir="5400000" sx="0" sy="0">
                    <a:srgbClr val="000000">
                      <a:alpha val="65000"/>
                    </a:srgbClr>
                  </a:outerShdw>
                </a:effectLst>
                <a:latin typeface="Calibri" panose="020F0502020204030204" pitchFamily="34" charset="0"/>
                <a:ea typeface="Times New Roman"/>
                <a:cs typeface="Arial"/>
              </a:rPr>
              <a:t>ODRŽANE SU </a:t>
            </a:r>
            <a:r>
              <a:rPr lang="hr-HR" sz="1800" dirty="0" smtClean="0">
                <a:latin typeface="Calibri" panose="020F0502020204030204" pitchFamily="34" charset="0"/>
                <a:ea typeface="Times New Roman"/>
                <a:cs typeface="Arial"/>
              </a:rPr>
              <a:t>u preko </a:t>
            </a:r>
            <a:r>
              <a:rPr lang="hr-HR" sz="1800" b="1" dirty="0" smtClean="0">
                <a:solidFill>
                  <a:srgbClr val="C00000"/>
                </a:solidFill>
                <a:latin typeface="Calibri" panose="020F0502020204030204" pitchFamily="34" charset="0"/>
                <a:ea typeface="Times New Roman"/>
                <a:cs typeface="Arial"/>
              </a:rPr>
              <a:t>80 gradova</a:t>
            </a:r>
            <a:r>
              <a:rPr lang="hr-HR" sz="1800" dirty="0">
                <a:solidFill>
                  <a:srgbClr val="C00000"/>
                </a:solidFill>
                <a:latin typeface="Calibri" panose="020F0502020204030204" pitchFamily="34" charset="0"/>
                <a:ea typeface="Times New Roman"/>
                <a:cs typeface="Arial"/>
              </a:rPr>
              <a:t> </a:t>
            </a:r>
            <a:r>
              <a:rPr lang="hr-HR" sz="1800" dirty="0" smtClean="0">
                <a:latin typeface="Calibri" panose="020F0502020204030204" pitchFamily="34" charset="0"/>
                <a:ea typeface="Times New Roman"/>
                <a:cs typeface="Arial"/>
              </a:rPr>
              <a:t>u više od </a:t>
            </a:r>
            <a:r>
              <a:rPr lang="hr-HR" sz="1800" b="1" dirty="0" smtClean="0">
                <a:solidFill>
                  <a:srgbClr val="C00000"/>
                </a:solidFill>
                <a:latin typeface="Calibri" panose="020F0502020204030204" pitchFamily="34" charset="0"/>
                <a:ea typeface="Times New Roman"/>
                <a:cs typeface="Arial"/>
              </a:rPr>
              <a:t>20 zemalja </a:t>
            </a:r>
            <a:r>
              <a:rPr lang="hr-HR" sz="1800" dirty="0" smtClean="0">
                <a:latin typeface="Calibri" panose="020F0502020204030204" pitchFamily="34" charset="0"/>
                <a:ea typeface="Times New Roman"/>
                <a:cs typeface="Arial"/>
              </a:rPr>
              <a:t>svijeta, od kojih mnoge na uglednim svjetskim sajmovima...</a:t>
            </a:r>
            <a:endParaRPr lang="bs-Latn-BA" sz="18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3CD9F2C3-511A-4548-A7CA-FC66A3FB2486}" type="slidenum">
              <a:rPr lang="bs-Latn-BA" smtClean="0"/>
              <a:t>4</a:t>
            </a:fld>
            <a:endParaRPr lang="bs-Latn-B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476673"/>
            <a:ext cx="696444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593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73216"/>
            <a:ext cx="7338392" cy="798984"/>
          </a:xfrm>
        </p:spPr>
        <p:txBody>
          <a:bodyPr>
            <a:normAutofit/>
          </a:bodyPr>
          <a:lstStyle/>
          <a:p>
            <a:r>
              <a:rPr lang="bs-Latn-BA" sz="3600" dirty="0" smtClean="0">
                <a:solidFill>
                  <a:schemeClr val="bg2">
                    <a:lumMod val="50000"/>
                  </a:schemeClr>
                </a:solidFill>
              </a:rPr>
              <a:t>I. Razlozi za sudjelovanje na sajmu</a:t>
            </a:r>
            <a:r>
              <a:rPr lang="bs-Latn-BA" sz="2200" dirty="0" smtClean="0">
                <a:solidFill>
                  <a:schemeClr val="tx1"/>
                </a:solidFill>
                <a:latin typeface="Calibri" panose="020F0502020204030204" pitchFamily="34" charset="0"/>
              </a:rPr>
              <a:t>  </a:t>
            </a:r>
            <a:r>
              <a:rPr lang="bs-Latn-BA" sz="2400" dirty="0" smtClean="0">
                <a:solidFill>
                  <a:srgbClr val="FF0000"/>
                </a:solidFill>
                <a:latin typeface="Calibri" panose="020F0502020204030204" pitchFamily="34" charset="0"/>
              </a:rPr>
              <a:t>&gt; XII.</a:t>
            </a:r>
            <a:endParaRPr lang="bs-Latn-BA" sz="2400" dirty="0">
              <a:solidFill>
                <a:srgbClr val="FF0000"/>
              </a:solidFill>
              <a:latin typeface="Calibri" panose="020F0502020204030204" pitchFamily="34" charset="0"/>
            </a:endParaRPr>
          </a:p>
        </p:txBody>
      </p:sp>
      <p:sp>
        <p:nvSpPr>
          <p:cNvPr id="3" name="Content Placeholder 2"/>
          <p:cNvSpPr>
            <a:spLocks noGrp="1"/>
          </p:cNvSpPr>
          <p:nvPr>
            <p:ph sz="half" idx="1"/>
          </p:nvPr>
        </p:nvSpPr>
        <p:spPr>
          <a:xfrm>
            <a:off x="762000" y="764704"/>
            <a:ext cx="3017912" cy="4536504"/>
          </a:xfrm>
          <a:ln>
            <a:solidFill>
              <a:schemeClr val="accent1"/>
            </a:solidFill>
          </a:ln>
        </p:spPr>
        <p:txBody>
          <a:bodyPr>
            <a:normAutofit/>
          </a:bodyPr>
          <a:lstStyle/>
          <a:p>
            <a:r>
              <a:rPr lang="bs-Latn-BA" sz="2400" dirty="0" smtClean="0">
                <a:solidFill>
                  <a:schemeClr val="bg2">
                    <a:lumMod val="75000"/>
                  </a:schemeClr>
                </a:solidFill>
                <a:latin typeface="+mj-lt"/>
              </a:rPr>
              <a:t>ODLUKA</a:t>
            </a:r>
            <a:r>
              <a:rPr lang="bs-Latn-BA" sz="2400" dirty="0" smtClean="0">
                <a:solidFill>
                  <a:srgbClr val="C00000"/>
                </a:solidFill>
                <a:latin typeface="Calibri" panose="020F0502020204030204" pitchFamily="34" charset="0"/>
              </a:rPr>
              <a:t>, </a:t>
            </a:r>
            <a:r>
              <a:rPr lang="bs-Latn-BA" sz="2400" b="1" dirty="0" smtClean="0">
                <a:solidFill>
                  <a:srgbClr val="C00000"/>
                </a:solidFill>
                <a:latin typeface="Calibri" panose="020F0502020204030204" pitchFamily="34" charset="0"/>
              </a:rPr>
              <a:t>da</a:t>
            </a:r>
            <a:r>
              <a:rPr lang="bs-Latn-BA" sz="2400" dirty="0" smtClean="0">
                <a:solidFill>
                  <a:srgbClr val="C00000"/>
                </a:solidFill>
                <a:latin typeface="Calibri" panose="020F0502020204030204" pitchFamily="34" charset="0"/>
              </a:rPr>
              <a:t> ili ne ? </a:t>
            </a:r>
            <a:r>
              <a:rPr lang="bs-Latn-BA" sz="2400" b="1" dirty="0" smtClean="0">
                <a:solidFill>
                  <a:srgbClr val="C00000"/>
                </a:solidFill>
                <a:latin typeface="Calibri" panose="020F0502020204030204" pitchFamily="34" charset="0"/>
              </a:rPr>
              <a:t>Sudjelovati</a:t>
            </a:r>
            <a:r>
              <a:rPr lang="bs-Latn-BA" sz="2400" dirty="0" smtClean="0">
                <a:solidFill>
                  <a:srgbClr val="C00000"/>
                </a:solidFill>
                <a:latin typeface="Calibri" panose="020F0502020204030204" pitchFamily="34" charset="0"/>
              </a:rPr>
              <a:t> ili ne sudjelovati ??</a:t>
            </a:r>
          </a:p>
          <a:p>
            <a:r>
              <a:rPr lang="bs-Latn-BA" sz="2400" dirty="0" smtClean="0">
                <a:solidFill>
                  <a:srgbClr val="C00000"/>
                </a:solidFill>
                <a:latin typeface="Calibri" panose="020F0502020204030204" pitchFamily="34" charset="0"/>
              </a:rPr>
              <a:t>Ako nam je poznato bar </a:t>
            </a:r>
            <a:r>
              <a:rPr lang="bs-Latn-BA" sz="2400" b="1" dirty="0" smtClean="0">
                <a:solidFill>
                  <a:srgbClr val="C00000"/>
                </a:solidFill>
                <a:latin typeface="Calibri" panose="020F0502020204030204" pitchFamily="34" charset="0"/>
              </a:rPr>
              <a:t>20 RAZLOGA </a:t>
            </a:r>
            <a:r>
              <a:rPr lang="bs-Latn-BA" sz="2400" dirty="0" smtClean="0">
                <a:solidFill>
                  <a:srgbClr val="C00000"/>
                </a:solidFill>
                <a:latin typeface="Calibri" panose="020F0502020204030204" pitchFamily="34" charset="0"/>
              </a:rPr>
              <a:t>za sudjelovanje na sajmu (a </a:t>
            </a:r>
            <a:r>
              <a:rPr lang="bs-Latn-BA" sz="2400" b="1" dirty="0" smtClean="0">
                <a:solidFill>
                  <a:srgbClr val="C00000"/>
                </a:solidFill>
                <a:latin typeface="Calibri" panose="020F0502020204030204" pitchFamily="34" charset="0"/>
              </a:rPr>
              <a:t>ima ih više od 100</a:t>
            </a:r>
            <a:r>
              <a:rPr lang="bs-Latn-BA" sz="2400" dirty="0">
                <a:solidFill>
                  <a:srgbClr val="C00000"/>
                </a:solidFill>
                <a:latin typeface="Calibri" panose="020F0502020204030204" pitchFamily="34" charset="0"/>
              </a:rPr>
              <a:t>)</a:t>
            </a:r>
            <a:r>
              <a:rPr lang="bs-Latn-BA" sz="2400" dirty="0" smtClean="0">
                <a:solidFill>
                  <a:srgbClr val="C00000"/>
                </a:solidFill>
                <a:latin typeface="Calibri" panose="020F0502020204030204" pitchFamily="34" charset="0"/>
              </a:rPr>
              <a:t> tada naše sudjelovanje ima velike šanse da bude uspješno ! </a:t>
            </a:r>
            <a:endParaRPr lang="bs-Latn-BA" sz="2400" dirty="0">
              <a:solidFill>
                <a:srgbClr val="C00000"/>
              </a:solidFill>
              <a:latin typeface="Calibri" panose="020F0502020204030204" pitchFamily="34" charset="0"/>
            </a:endParaRPr>
          </a:p>
        </p:txBody>
      </p:sp>
      <p:sp>
        <p:nvSpPr>
          <p:cNvPr id="4" name="Content Placeholder 3"/>
          <p:cNvSpPr>
            <a:spLocks noGrp="1"/>
          </p:cNvSpPr>
          <p:nvPr>
            <p:ph sz="half" idx="2"/>
          </p:nvPr>
        </p:nvSpPr>
        <p:spPr>
          <a:xfrm>
            <a:off x="3923928" y="764705"/>
            <a:ext cx="4381872" cy="4464496"/>
          </a:xfrm>
        </p:spPr>
        <p:txBody>
          <a:bodyPr>
            <a:noAutofit/>
          </a:bodyPr>
          <a:lstStyle/>
          <a:p>
            <a:pPr marL="514350" indent="-514350">
              <a:buFont typeface="+mj-lt"/>
              <a:buAutoNum type="arabicPeriod"/>
            </a:pPr>
            <a:r>
              <a:rPr lang="bs-Latn-BA" sz="2000" dirty="0" smtClean="0">
                <a:latin typeface="Calibri" panose="020F0502020204030204" pitchFamily="34" charset="0"/>
              </a:rPr>
              <a:t>Prezentacije i komunikacija na licu mjesta</a:t>
            </a:r>
          </a:p>
          <a:p>
            <a:pPr marL="514350" indent="-514350">
              <a:buFont typeface="+mj-lt"/>
              <a:buAutoNum type="arabicPeriod"/>
            </a:pPr>
            <a:r>
              <a:rPr lang="bs-Latn-BA" sz="2000" dirty="0" smtClean="0">
                <a:latin typeface="Calibri" panose="020F0502020204030204" pitchFamily="34" charset="0"/>
              </a:rPr>
              <a:t>Neposredni </a:t>
            </a:r>
            <a:r>
              <a:rPr lang="bs-Latn-BA" sz="2000" dirty="0" smtClean="0">
                <a:latin typeface="Calibri" panose="020F0502020204030204" pitchFamily="34" charset="0"/>
              </a:rPr>
              <a:t>kontakti</a:t>
            </a:r>
          </a:p>
          <a:p>
            <a:pPr marL="514350" indent="-514350">
              <a:buFont typeface="+mj-lt"/>
              <a:buAutoNum type="arabicPeriod"/>
            </a:pPr>
            <a:r>
              <a:rPr lang="bs-Latn-BA" sz="2000" dirty="0" smtClean="0">
                <a:latin typeface="Calibri" panose="020F0502020204030204" pitchFamily="34" charset="0"/>
              </a:rPr>
              <a:t>Ljudski resursi</a:t>
            </a:r>
          </a:p>
          <a:p>
            <a:pPr marL="514350" indent="-514350">
              <a:buFont typeface="+mj-lt"/>
              <a:buAutoNum type="arabicPeriod"/>
            </a:pPr>
            <a:r>
              <a:rPr lang="bs-Latn-BA" sz="2000" b="1" dirty="0" smtClean="0">
                <a:latin typeface="Calibri" panose="020F0502020204030204" pitchFamily="34" charset="0"/>
              </a:rPr>
              <a:t>PRODAJA</a:t>
            </a:r>
          </a:p>
          <a:p>
            <a:pPr marL="514350" indent="-514350">
              <a:buFont typeface="+mj-lt"/>
              <a:buAutoNum type="arabicPeriod"/>
            </a:pPr>
            <a:r>
              <a:rPr lang="bs-Latn-BA" sz="2000" dirty="0" smtClean="0">
                <a:latin typeface="Calibri" panose="020F0502020204030204" pitchFamily="34" charset="0"/>
              </a:rPr>
              <a:t>Reakcije potrošača</a:t>
            </a:r>
          </a:p>
          <a:p>
            <a:pPr marL="514350" indent="-514350">
              <a:buFont typeface="+mj-lt"/>
              <a:buAutoNum type="arabicPeriod"/>
            </a:pPr>
            <a:r>
              <a:rPr lang="bs-Latn-BA" sz="2000" dirty="0" smtClean="0">
                <a:latin typeface="Calibri" panose="020F0502020204030204" pitchFamily="34" charset="0"/>
              </a:rPr>
              <a:t>Promocija</a:t>
            </a:r>
          </a:p>
          <a:p>
            <a:pPr marL="514350" indent="-514350">
              <a:buFont typeface="+mj-lt"/>
              <a:buAutoNum type="arabicPeriod"/>
            </a:pPr>
            <a:r>
              <a:rPr lang="bs-Latn-BA" sz="2000" dirty="0" smtClean="0">
                <a:latin typeface="Calibri" panose="020F0502020204030204" pitchFamily="34" charset="0"/>
              </a:rPr>
              <a:t>Društvena uloga (DOP)</a:t>
            </a:r>
          </a:p>
          <a:p>
            <a:pPr marL="514350" indent="-514350">
              <a:buFont typeface="+mj-lt"/>
              <a:buAutoNum type="arabicPeriod"/>
            </a:pPr>
            <a:r>
              <a:rPr lang="bs-Latn-BA" sz="2000" dirty="0" smtClean="0">
                <a:latin typeface="Calibri" panose="020F0502020204030204" pitchFamily="34" charset="0"/>
              </a:rPr>
              <a:t>Istraživanje tržišta</a:t>
            </a:r>
          </a:p>
          <a:p>
            <a:pPr marL="514350" indent="-514350">
              <a:buFont typeface="+mj-lt"/>
              <a:buAutoNum type="arabicPeriod"/>
            </a:pPr>
            <a:r>
              <a:rPr lang="bs-Latn-BA" sz="2000" dirty="0" smtClean="0">
                <a:latin typeface="Calibri" panose="020F0502020204030204" pitchFamily="34" charset="0"/>
              </a:rPr>
              <a:t>Konkurentnost vlastite kompanije</a:t>
            </a:r>
          </a:p>
          <a:p>
            <a:pPr marL="514350" indent="-514350">
              <a:buFont typeface="+mj-lt"/>
              <a:buAutoNum type="arabicPeriod"/>
            </a:pPr>
            <a:r>
              <a:rPr lang="bs-Latn-BA" sz="2000" dirty="0" smtClean="0">
                <a:latin typeface="Calibri" panose="020F0502020204030204" pitchFamily="34" charset="0"/>
              </a:rPr>
              <a:t>Marketinška efektivnost i korist</a:t>
            </a:r>
          </a:p>
          <a:p>
            <a:pPr marL="514350" indent="-514350">
              <a:buFont typeface="+mj-lt"/>
              <a:buAutoNum type="arabicPeriod"/>
            </a:pPr>
            <a:r>
              <a:rPr lang="bs-Latn-BA" sz="2000" dirty="0" smtClean="0">
                <a:latin typeface="Calibri" panose="020F0502020204030204" pitchFamily="34" charset="0"/>
              </a:rPr>
              <a:t>Nove ideje, unaprjeđenje proizvodnje i razvoj tržišta....</a:t>
            </a:r>
          </a:p>
        </p:txBody>
      </p:sp>
      <p:sp>
        <p:nvSpPr>
          <p:cNvPr id="5" name="Slide Number Placeholder 4"/>
          <p:cNvSpPr>
            <a:spLocks noGrp="1"/>
          </p:cNvSpPr>
          <p:nvPr>
            <p:ph type="sldNum" sz="quarter" idx="12"/>
          </p:nvPr>
        </p:nvSpPr>
        <p:spPr/>
        <p:txBody>
          <a:bodyPr/>
          <a:lstStyle/>
          <a:p>
            <a:fld id="{3CD9F2C3-511A-4548-A7CA-FC66A3FB2486}" type="slidenum">
              <a:rPr lang="bs-Latn-BA" smtClean="0"/>
              <a:t>5</a:t>
            </a:fld>
            <a:endParaRPr lang="bs-Latn-BA" dirty="0"/>
          </a:p>
        </p:txBody>
      </p:sp>
    </p:spTree>
    <p:extLst>
      <p:ext uri="{BB962C8B-B14F-4D97-AF65-F5344CB8AC3E}">
        <p14:creationId xmlns:p14="http://schemas.microsoft.com/office/powerpoint/2010/main" val="1206046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sz="2800" i="1" dirty="0" smtClean="0">
                <a:solidFill>
                  <a:srgbClr val="0070C0"/>
                </a:solidFill>
                <a:latin typeface="Cambria" panose="02040503050406030204" pitchFamily="18" charset="0"/>
              </a:rPr>
              <a:t>...jer... „Početak je najvažniji dio posla !“ </a:t>
            </a:r>
            <a:r>
              <a:rPr lang="bs-Latn-BA" sz="1400" dirty="0" smtClean="0">
                <a:solidFill>
                  <a:srgbClr val="0070C0"/>
                </a:solidFill>
                <a:latin typeface="Cambria" panose="02040503050406030204" pitchFamily="18" charset="0"/>
              </a:rPr>
              <a:t>Platon.</a:t>
            </a:r>
            <a:endParaRPr lang="bs-Latn-BA" sz="1400" dirty="0">
              <a:solidFill>
                <a:srgbClr val="0070C0"/>
              </a:solidFill>
              <a:latin typeface="Cambria" panose="02040503050406030204" pitchFamily="18" charset="0"/>
            </a:endParaRPr>
          </a:p>
        </p:txBody>
      </p:sp>
      <p:sp>
        <p:nvSpPr>
          <p:cNvPr id="4" name="Text Placeholder 3"/>
          <p:cNvSpPr>
            <a:spLocks noGrp="1"/>
          </p:cNvSpPr>
          <p:nvPr>
            <p:ph type="body" sz="half" idx="2"/>
          </p:nvPr>
        </p:nvSpPr>
        <p:spPr>
          <a:xfrm>
            <a:off x="850392" y="4005064"/>
            <a:ext cx="7391400" cy="1368152"/>
          </a:xfrm>
        </p:spPr>
        <p:txBody>
          <a:bodyPr>
            <a:noAutofit/>
          </a:bodyPr>
          <a:lstStyle/>
          <a:p>
            <a:r>
              <a:rPr lang="bs-Latn-BA" sz="4400" dirty="0" smtClean="0">
                <a:solidFill>
                  <a:schemeClr val="bg2">
                    <a:lumMod val="50000"/>
                  </a:schemeClr>
                </a:solidFill>
                <a:latin typeface="+mj-lt"/>
              </a:rPr>
              <a:t>II. Kako odabrati sajam i sudjelovati na sajmu ?!            </a:t>
            </a:r>
            <a:r>
              <a:rPr lang="bs-Latn-BA" sz="2400" dirty="0" smtClean="0">
                <a:solidFill>
                  <a:srgbClr val="FF0000"/>
                </a:solidFill>
                <a:latin typeface="Calibri" panose="020F0502020204030204" pitchFamily="34" charset="0"/>
                <a:ea typeface="+mj-ea"/>
                <a:cs typeface="+mj-cs"/>
              </a:rPr>
              <a:t>&gt; X.</a:t>
            </a:r>
            <a:endParaRPr lang="bs-Latn-BA" sz="4400" dirty="0">
              <a:solidFill>
                <a:srgbClr val="FF0000"/>
              </a:solidFill>
              <a:latin typeface="+mj-lt"/>
            </a:endParaRPr>
          </a:p>
        </p:txBody>
      </p:sp>
      <p:pic>
        <p:nvPicPr>
          <p:cNvPr id="1026" name="Picture 2" descr="C:\Users\mpf-4\Desktop\FOTO MUKSI, RSP i SZS\sajmovi foto.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1194" b="21194"/>
          <a:stretch>
            <a:fillRect/>
          </a:stretch>
        </p:blipFill>
        <p:spPr bwMode="auto">
          <a:xfrm>
            <a:off x="777240" y="457201"/>
            <a:ext cx="7543800" cy="34758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CD9F2C3-511A-4548-A7CA-FC66A3FB2486}" type="slidenum">
              <a:rPr lang="bs-Latn-BA" smtClean="0"/>
              <a:t>6</a:t>
            </a:fld>
            <a:endParaRPr lang="bs-Latn-BA"/>
          </a:p>
        </p:txBody>
      </p:sp>
    </p:spTree>
    <p:extLst>
      <p:ext uri="{BB962C8B-B14F-4D97-AF65-F5344CB8AC3E}">
        <p14:creationId xmlns:p14="http://schemas.microsoft.com/office/powerpoint/2010/main" val="2767340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717033"/>
            <a:ext cx="7554416" cy="2880320"/>
          </a:xfrm>
        </p:spPr>
        <p:txBody>
          <a:bodyPr>
            <a:normAutofit fontScale="90000"/>
          </a:bodyPr>
          <a:lstStyle/>
          <a:p>
            <a:pPr marL="342900" indent="-342900" algn="ctr">
              <a:buFont typeface="Wingdings" panose="05000000000000000000" pitchFamily="2" charset="2"/>
              <a:buChar char="Ø"/>
            </a:pPr>
            <a:r>
              <a:rPr lang="bs-Latn-BA" sz="2200" b="1" dirty="0" smtClean="0">
                <a:solidFill>
                  <a:srgbClr val="0070C0"/>
                </a:solidFill>
                <a:latin typeface="Calibri" panose="020F0502020204030204" pitchFamily="34" charset="0"/>
              </a:rPr>
              <a:t>Najvažniji </a:t>
            </a:r>
            <a:r>
              <a:rPr lang="bs-Latn-BA" sz="2200" b="1" u="sng" dirty="0" smtClean="0">
                <a:solidFill>
                  <a:srgbClr val="0070C0"/>
                </a:solidFill>
                <a:latin typeface="Calibri" panose="020F0502020204030204" pitchFamily="34" charset="0"/>
              </a:rPr>
              <a:t>kriteriji</a:t>
            </a:r>
            <a:r>
              <a:rPr lang="bs-Latn-BA" sz="2200" b="1" dirty="0" smtClean="0">
                <a:solidFill>
                  <a:srgbClr val="0070C0"/>
                </a:solidFill>
                <a:latin typeface="Calibri" panose="020F0502020204030204" pitchFamily="34" charset="0"/>
              </a:rPr>
              <a:t> kod odabira sajma na kojem ćemo sudjelovati:</a:t>
            </a:r>
            <a:r>
              <a:rPr lang="bs-Latn-BA" sz="2000" b="1" dirty="0" smtClean="0">
                <a:latin typeface="Calibri" panose="020F0502020204030204" pitchFamily="34" charset="0"/>
              </a:rPr>
              <a:t/>
            </a:r>
            <a:br>
              <a:rPr lang="bs-Latn-BA" sz="2000" b="1" dirty="0" smtClean="0">
                <a:latin typeface="Calibri" panose="020F0502020204030204" pitchFamily="34" charset="0"/>
              </a:rPr>
            </a:br>
            <a:r>
              <a:rPr lang="bs-Latn-BA" sz="2000" b="1" dirty="0" smtClean="0">
                <a:solidFill>
                  <a:srgbClr val="0070C0"/>
                </a:solidFill>
                <a:latin typeface="Calibri" panose="020F0502020204030204" pitchFamily="34" charset="0"/>
              </a:rPr>
              <a:t>1. </a:t>
            </a:r>
            <a:r>
              <a:rPr lang="bs-Latn-BA" sz="2000" dirty="0" smtClean="0">
                <a:latin typeface="Calibri" panose="020F0502020204030204" pitchFamily="34" charset="0"/>
              </a:rPr>
              <a:t>Sveukupan kvalitet i imidž sajma </a:t>
            </a:r>
            <a:r>
              <a:rPr lang="bs-Latn-BA" sz="1800" i="1" dirty="0">
                <a:solidFill>
                  <a:prstClr val="black">
                    <a:lumMod val="85000"/>
                    <a:lumOff val="15000"/>
                  </a:prstClr>
                </a:solidFill>
                <a:latin typeface="Calibri" panose="020F0502020204030204" pitchFamily="34" charset="0"/>
              </a:rPr>
              <a:t>(faktor </a:t>
            </a:r>
            <a:r>
              <a:rPr lang="bs-Latn-BA" sz="1800" i="1" dirty="0" smtClean="0">
                <a:solidFill>
                  <a:prstClr val="black">
                    <a:lumMod val="85000"/>
                    <a:lumOff val="15000"/>
                  </a:prstClr>
                </a:solidFill>
                <a:latin typeface="Calibri" panose="020F0502020204030204" pitchFamily="34" charset="0"/>
              </a:rPr>
              <a:t>3)</a:t>
            </a:r>
            <a:r>
              <a:rPr lang="bs-Latn-BA" sz="2000" dirty="0" smtClean="0">
                <a:latin typeface="Calibri" panose="020F0502020204030204" pitchFamily="34" charset="0"/>
              </a:rPr>
              <a:t/>
            </a:r>
            <a:br>
              <a:rPr lang="bs-Latn-BA" sz="2000" dirty="0" smtClean="0">
                <a:latin typeface="Calibri" panose="020F0502020204030204" pitchFamily="34" charset="0"/>
              </a:rPr>
            </a:br>
            <a:r>
              <a:rPr lang="bs-Latn-BA" sz="2000" b="1" dirty="0" smtClean="0">
                <a:solidFill>
                  <a:srgbClr val="0070C0"/>
                </a:solidFill>
                <a:latin typeface="Calibri" panose="020F0502020204030204" pitchFamily="34" charset="0"/>
              </a:rPr>
              <a:t>2. </a:t>
            </a:r>
            <a:r>
              <a:rPr lang="bs-Latn-BA" sz="2000" dirty="0" smtClean="0">
                <a:latin typeface="Calibri" panose="020F0502020204030204" pitchFamily="34" charset="0"/>
              </a:rPr>
              <a:t>Cijene sajamskih i vansajamskih usluga </a:t>
            </a:r>
            <a:r>
              <a:rPr lang="bs-Latn-BA" sz="1800" i="1" dirty="0" smtClean="0">
                <a:latin typeface="Calibri" panose="020F0502020204030204" pitchFamily="34" charset="0"/>
              </a:rPr>
              <a:t>(faktor 1)</a:t>
            </a:r>
            <a:r>
              <a:rPr lang="bs-Latn-BA" sz="2000" dirty="0" smtClean="0">
                <a:latin typeface="Calibri" panose="020F0502020204030204" pitchFamily="34" charset="0"/>
              </a:rPr>
              <a:t/>
            </a:r>
            <a:br>
              <a:rPr lang="bs-Latn-BA" sz="2000" dirty="0" smtClean="0">
                <a:latin typeface="Calibri" panose="020F0502020204030204" pitchFamily="34" charset="0"/>
              </a:rPr>
            </a:br>
            <a:r>
              <a:rPr lang="bs-Latn-BA" sz="2000" b="1" dirty="0" smtClean="0">
                <a:solidFill>
                  <a:srgbClr val="0070C0"/>
                </a:solidFill>
                <a:latin typeface="Calibri" panose="020F0502020204030204" pitchFamily="34" charset="0"/>
              </a:rPr>
              <a:t>3.</a:t>
            </a:r>
            <a:r>
              <a:rPr lang="bs-Latn-BA" sz="2000" dirty="0" smtClean="0">
                <a:solidFill>
                  <a:srgbClr val="0070C0"/>
                </a:solidFill>
                <a:latin typeface="Calibri" panose="020F0502020204030204" pitchFamily="34" charset="0"/>
              </a:rPr>
              <a:t> </a:t>
            </a:r>
            <a:r>
              <a:rPr lang="bs-Latn-BA" sz="2000" dirty="0" smtClean="0">
                <a:latin typeface="Calibri" panose="020F0502020204030204" pitchFamily="34" charset="0"/>
              </a:rPr>
              <a:t>Opredijelite se za: lokalni, regionalni, nacionalni ili međunarodni sajam // opći ili specijalizirani </a:t>
            </a:r>
            <a:r>
              <a:rPr lang="bs-Latn-BA" sz="1800" i="1" dirty="0" smtClean="0">
                <a:latin typeface="Calibri" panose="020F0502020204030204" pitchFamily="34" charset="0"/>
              </a:rPr>
              <a:t>(faktori 2 i 3)</a:t>
            </a:r>
            <a:r>
              <a:rPr lang="bs-Latn-BA" sz="2000" dirty="0" smtClean="0">
                <a:latin typeface="Calibri" panose="020F0502020204030204" pitchFamily="34" charset="0"/>
              </a:rPr>
              <a:t/>
            </a:r>
            <a:br>
              <a:rPr lang="bs-Latn-BA" sz="2000" dirty="0" smtClean="0">
                <a:latin typeface="Calibri" panose="020F0502020204030204" pitchFamily="34" charset="0"/>
              </a:rPr>
            </a:br>
            <a:r>
              <a:rPr lang="bs-Latn-BA" sz="2000" b="1" dirty="0" smtClean="0">
                <a:solidFill>
                  <a:srgbClr val="0070C0"/>
                </a:solidFill>
                <a:latin typeface="Calibri" panose="020F0502020204030204" pitchFamily="34" charset="0"/>
              </a:rPr>
              <a:t>4.</a:t>
            </a:r>
            <a:r>
              <a:rPr lang="bs-Latn-BA" sz="2000" dirty="0" smtClean="0">
                <a:solidFill>
                  <a:srgbClr val="0070C0"/>
                </a:solidFill>
                <a:latin typeface="Calibri" panose="020F0502020204030204" pitchFamily="34" charset="0"/>
              </a:rPr>
              <a:t> </a:t>
            </a:r>
            <a:r>
              <a:rPr lang="bs-Latn-BA" sz="2000" dirty="0" smtClean="0">
                <a:latin typeface="Calibri" panose="020F0502020204030204" pitchFamily="34" charset="0"/>
              </a:rPr>
              <a:t>Infrastruktura sajma i ostale karakteristike</a:t>
            </a:r>
            <a:r>
              <a:rPr lang="bs-Latn-BA" sz="1800" i="1" dirty="0">
                <a:solidFill>
                  <a:prstClr val="black">
                    <a:lumMod val="85000"/>
                    <a:lumOff val="15000"/>
                  </a:prstClr>
                </a:solidFill>
                <a:latin typeface="Calibri" panose="020F0502020204030204" pitchFamily="34" charset="0"/>
              </a:rPr>
              <a:t> (faktor 1)</a:t>
            </a:r>
            <a:r>
              <a:rPr lang="bs-Latn-BA" sz="2000" dirty="0" smtClean="0">
                <a:latin typeface="Calibri" panose="020F0502020204030204" pitchFamily="34" charset="0"/>
              </a:rPr>
              <a:t/>
            </a:r>
            <a:br>
              <a:rPr lang="bs-Latn-BA" sz="2000" dirty="0" smtClean="0">
                <a:latin typeface="Calibri" panose="020F0502020204030204" pitchFamily="34" charset="0"/>
              </a:rPr>
            </a:br>
            <a:r>
              <a:rPr lang="bs-Latn-BA" sz="2000" b="1" dirty="0" smtClean="0">
                <a:solidFill>
                  <a:srgbClr val="0070C0"/>
                </a:solidFill>
                <a:latin typeface="Calibri" panose="020F0502020204030204" pitchFamily="34" charset="0"/>
              </a:rPr>
              <a:t>5. </a:t>
            </a:r>
            <a:r>
              <a:rPr lang="bs-Latn-BA" sz="2000" dirty="0" smtClean="0">
                <a:latin typeface="Calibri" panose="020F0502020204030204" pitchFamily="34" charset="0"/>
              </a:rPr>
              <a:t>Koliko puta ćemo tokom jedne p. godine sudjelovati na sajmovima   </a:t>
            </a:r>
            <a:r>
              <a:rPr lang="bs-Latn-BA" sz="1800" i="1" dirty="0" smtClean="0">
                <a:latin typeface="Calibri" panose="020F0502020204030204" pitchFamily="34" charset="0"/>
              </a:rPr>
              <a:t>(faktor 3, posebno faktor 4)</a:t>
            </a:r>
            <a:r>
              <a:rPr lang="bs-Latn-BA" sz="2000" dirty="0" smtClean="0">
                <a:latin typeface="Calibri" panose="020F0502020204030204" pitchFamily="34" charset="0"/>
              </a:rPr>
              <a:t/>
            </a:r>
            <a:br>
              <a:rPr lang="bs-Latn-BA" sz="2000" dirty="0" smtClean="0">
                <a:latin typeface="Calibri" panose="020F0502020204030204" pitchFamily="34" charset="0"/>
              </a:rPr>
            </a:br>
            <a:r>
              <a:rPr lang="bs-Latn-BA" sz="2000" b="1" dirty="0" smtClean="0">
                <a:latin typeface="Calibri" panose="020F0502020204030204" pitchFamily="34" charset="0"/>
              </a:rPr>
              <a:t/>
            </a:r>
            <a:br>
              <a:rPr lang="bs-Latn-BA" sz="2000" b="1" dirty="0" smtClean="0">
                <a:latin typeface="Calibri" panose="020F0502020204030204" pitchFamily="34" charset="0"/>
              </a:rPr>
            </a:br>
            <a:endParaRPr lang="bs-Latn-BA" sz="2000" b="1" dirty="0">
              <a:latin typeface="Calibri" panose="020F0502020204030204" pitchFamily="34" charset="0"/>
            </a:endParaRPr>
          </a:p>
        </p:txBody>
      </p:sp>
      <p:sp>
        <p:nvSpPr>
          <p:cNvPr id="3" name="Text Placeholder 2"/>
          <p:cNvSpPr>
            <a:spLocks noGrp="1"/>
          </p:cNvSpPr>
          <p:nvPr>
            <p:ph type="body" idx="1"/>
          </p:nvPr>
        </p:nvSpPr>
        <p:spPr/>
        <p:txBody>
          <a:bodyPr/>
          <a:lstStyle/>
          <a:p>
            <a:r>
              <a:rPr lang="bs-Latn-BA" dirty="0" smtClean="0">
                <a:solidFill>
                  <a:srgbClr val="00B050"/>
                </a:solidFill>
              </a:rPr>
              <a:t>Korporacijski </a:t>
            </a:r>
            <a:r>
              <a:rPr lang="bs-Latn-BA" u="sng" dirty="0" smtClean="0">
                <a:solidFill>
                  <a:srgbClr val="00B050"/>
                </a:solidFill>
              </a:rPr>
              <a:t>faktori</a:t>
            </a:r>
            <a:r>
              <a:rPr lang="bs-Latn-BA" dirty="0" smtClean="0">
                <a:solidFill>
                  <a:srgbClr val="00B050"/>
                </a:solidFill>
              </a:rPr>
              <a:t>:</a:t>
            </a:r>
            <a:endParaRPr lang="bs-Latn-BA" dirty="0">
              <a:solidFill>
                <a:srgbClr val="00B050"/>
              </a:solidFill>
            </a:endParaRPr>
          </a:p>
        </p:txBody>
      </p:sp>
      <p:sp>
        <p:nvSpPr>
          <p:cNvPr id="4" name="Content Placeholder 3"/>
          <p:cNvSpPr>
            <a:spLocks noGrp="1"/>
          </p:cNvSpPr>
          <p:nvPr>
            <p:ph sz="half" idx="2"/>
          </p:nvPr>
        </p:nvSpPr>
        <p:spPr>
          <a:xfrm>
            <a:off x="758952" y="1329265"/>
            <a:ext cx="3657600" cy="2387768"/>
          </a:xfrm>
        </p:spPr>
        <p:txBody>
          <a:bodyPr>
            <a:noAutofit/>
          </a:bodyPr>
          <a:lstStyle/>
          <a:p>
            <a:pPr marL="457200" indent="-457200">
              <a:buFont typeface="+mj-lt"/>
              <a:buAutoNum type="arabicPeriod"/>
            </a:pPr>
            <a:r>
              <a:rPr lang="bs-Latn-BA" sz="2200" dirty="0" smtClean="0">
                <a:latin typeface="Calibri" panose="020F0502020204030204" pitchFamily="34" charset="0"/>
              </a:rPr>
              <a:t>Financijsko stanje i mogućnosti</a:t>
            </a:r>
          </a:p>
          <a:p>
            <a:pPr marL="457200" indent="-457200">
              <a:buFont typeface="+mj-lt"/>
              <a:buAutoNum type="arabicPeriod"/>
            </a:pPr>
            <a:r>
              <a:rPr lang="bs-Latn-BA" sz="2200" dirty="0" smtClean="0">
                <a:latin typeface="Calibri" panose="020F0502020204030204" pitchFamily="34" charset="0"/>
              </a:rPr>
              <a:t>Tržišna pozicija kompanije</a:t>
            </a:r>
          </a:p>
          <a:p>
            <a:pPr marL="457200" indent="-457200">
              <a:buFont typeface="+mj-lt"/>
              <a:buAutoNum type="arabicPeriod"/>
            </a:pPr>
            <a:r>
              <a:rPr lang="bs-Latn-BA" sz="2200" dirty="0" smtClean="0">
                <a:latin typeface="Calibri" panose="020F0502020204030204" pitchFamily="34" charset="0"/>
              </a:rPr>
              <a:t>Poslovni i marketing ciljevi</a:t>
            </a:r>
          </a:p>
          <a:p>
            <a:pPr marL="457200" indent="-457200">
              <a:buFont typeface="+mj-lt"/>
              <a:buAutoNum type="arabicPeriod"/>
            </a:pPr>
            <a:r>
              <a:rPr lang="bs-Latn-BA" sz="2200" dirty="0" smtClean="0">
                <a:latin typeface="Calibri" panose="020F0502020204030204" pitchFamily="34" charset="0"/>
              </a:rPr>
              <a:t>Kadrovske i druge mogućnosti kompanije</a:t>
            </a:r>
            <a:endParaRPr lang="bs-Latn-BA" sz="2200" dirty="0">
              <a:latin typeface="Calibri" panose="020F0502020204030204" pitchFamily="34" charset="0"/>
            </a:endParaRPr>
          </a:p>
        </p:txBody>
      </p:sp>
      <p:sp>
        <p:nvSpPr>
          <p:cNvPr id="5" name="Text Placeholder 4"/>
          <p:cNvSpPr>
            <a:spLocks noGrp="1"/>
          </p:cNvSpPr>
          <p:nvPr>
            <p:ph type="body" sz="quarter" idx="3"/>
          </p:nvPr>
        </p:nvSpPr>
        <p:spPr/>
        <p:txBody>
          <a:bodyPr/>
          <a:lstStyle/>
          <a:p>
            <a:r>
              <a:rPr lang="bs-Latn-BA" sz="2300" dirty="0" smtClean="0">
                <a:solidFill>
                  <a:srgbClr val="FF0000"/>
                </a:solidFill>
              </a:rPr>
              <a:t>Potom, odgovoriti na </a:t>
            </a:r>
            <a:r>
              <a:rPr lang="bs-Latn-BA" sz="2300" u="sng" dirty="0" smtClean="0">
                <a:solidFill>
                  <a:srgbClr val="FF0000"/>
                </a:solidFill>
              </a:rPr>
              <a:t>pitanja</a:t>
            </a:r>
            <a:r>
              <a:rPr lang="bs-Latn-BA" sz="2300" dirty="0" smtClean="0">
                <a:solidFill>
                  <a:srgbClr val="FF0000"/>
                </a:solidFill>
              </a:rPr>
              <a:t>:</a:t>
            </a:r>
            <a:endParaRPr lang="bs-Latn-BA" sz="2300" dirty="0">
              <a:solidFill>
                <a:srgbClr val="FF0000"/>
              </a:solidFill>
            </a:endParaRPr>
          </a:p>
        </p:txBody>
      </p:sp>
      <p:sp>
        <p:nvSpPr>
          <p:cNvPr id="6" name="Content Placeholder 5"/>
          <p:cNvSpPr>
            <a:spLocks noGrp="1"/>
          </p:cNvSpPr>
          <p:nvPr>
            <p:ph sz="quarter" idx="4"/>
          </p:nvPr>
        </p:nvSpPr>
        <p:spPr>
          <a:xfrm>
            <a:off x="4427984" y="1329264"/>
            <a:ext cx="4032448" cy="2459776"/>
          </a:xfrm>
        </p:spPr>
        <p:txBody>
          <a:bodyPr>
            <a:normAutofit lnSpcReduction="10000"/>
          </a:bodyPr>
          <a:lstStyle/>
          <a:p>
            <a:pPr marL="457200" indent="-457200">
              <a:buFont typeface="+mj-lt"/>
              <a:buAutoNum type="arabicPeriod"/>
            </a:pPr>
            <a:r>
              <a:rPr lang="bs-Latn-BA" sz="1600" dirty="0" smtClean="0">
                <a:latin typeface="Calibri" panose="020F0502020204030204" pitchFamily="34" charset="0"/>
              </a:rPr>
              <a:t>Zašto želimo izlagati na sajmu (svrha i ciljevi) </a:t>
            </a:r>
            <a:r>
              <a:rPr lang="bs-Latn-BA" sz="1600" b="1" dirty="0" smtClean="0">
                <a:latin typeface="Calibri" panose="020F0502020204030204" pitchFamily="34" charset="0"/>
              </a:rPr>
              <a:t>?</a:t>
            </a:r>
          </a:p>
          <a:p>
            <a:pPr marL="457200" indent="-457200">
              <a:buFont typeface="+mj-lt"/>
              <a:buAutoNum type="arabicPeriod"/>
            </a:pPr>
            <a:r>
              <a:rPr lang="bs-Latn-BA" sz="1600" dirty="0" smtClean="0">
                <a:latin typeface="Calibri" panose="020F0502020204030204" pitchFamily="34" charset="0"/>
              </a:rPr>
              <a:t>Šta želimo izlagati i šta želimo prezentirati na sajmu </a:t>
            </a:r>
            <a:r>
              <a:rPr lang="bs-Latn-BA" sz="1600" b="1" dirty="0" smtClean="0">
                <a:latin typeface="Calibri" panose="020F0502020204030204" pitchFamily="34" charset="0"/>
              </a:rPr>
              <a:t>?</a:t>
            </a:r>
          </a:p>
          <a:p>
            <a:pPr marL="457200" indent="-457200">
              <a:buFont typeface="+mj-lt"/>
              <a:buAutoNum type="arabicPeriod"/>
            </a:pPr>
            <a:r>
              <a:rPr lang="bs-Latn-BA" sz="1600" dirty="0" smtClean="0">
                <a:latin typeface="Calibri" panose="020F0502020204030204" pitchFamily="34" charset="0"/>
              </a:rPr>
              <a:t>Kome ćemo (prethodno) prezentirati – kojoj generalnoj ciljnoj skupini </a:t>
            </a:r>
            <a:r>
              <a:rPr lang="bs-Latn-BA" sz="1600" b="1" dirty="0" smtClean="0">
                <a:latin typeface="Calibri" panose="020F0502020204030204" pitchFamily="34" charset="0"/>
              </a:rPr>
              <a:t>?</a:t>
            </a:r>
          </a:p>
          <a:p>
            <a:pPr marL="457200" indent="-457200">
              <a:buFont typeface="+mj-lt"/>
              <a:buAutoNum type="arabicPeriod"/>
            </a:pPr>
            <a:r>
              <a:rPr lang="bs-Latn-BA" sz="1600" dirty="0" smtClean="0">
                <a:latin typeface="Calibri" panose="020F0502020204030204" pitchFamily="34" charset="0"/>
              </a:rPr>
              <a:t>Gdje želimo izlagati – na kojem globalnom tržištu (imajući u vidu da ćemo tokom tekuće p. </a:t>
            </a:r>
            <a:r>
              <a:rPr lang="bs-Latn-BA" sz="1600" dirty="0">
                <a:latin typeface="Calibri" panose="020F0502020204030204" pitchFamily="34" charset="0"/>
              </a:rPr>
              <a:t>g</a:t>
            </a:r>
            <a:r>
              <a:rPr lang="bs-Latn-BA" sz="1600" dirty="0" smtClean="0">
                <a:latin typeface="Calibri" panose="020F0502020204030204" pitchFamily="34" charset="0"/>
              </a:rPr>
              <a:t>odine izlagati više puta)</a:t>
            </a:r>
            <a:r>
              <a:rPr lang="bs-Latn-BA" sz="1600" b="1" dirty="0" smtClean="0">
                <a:latin typeface="Calibri" panose="020F0502020204030204" pitchFamily="34" charset="0"/>
              </a:rPr>
              <a:t> ?</a:t>
            </a:r>
            <a:endParaRPr lang="bs-Latn-BA" sz="1600" b="1" dirty="0">
              <a:latin typeface="Calibri" panose="020F0502020204030204" pitchFamily="34" charset="0"/>
            </a:endParaRPr>
          </a:p>
        </p:txBody>
      </p:sp>
      <p:sp>
        <p:nvSpPr>
          <p:cNvPr id="7" name="Slide Number Placeholder 6"/>
          <p:cNvSpPr>
            <a:spLocks noGrp="1"/>
          </p:cNvSpPr>
          <p:nvPr>
            <p:ph type="sldNum" sz="quarter" idx="12"/>
          </p:nvPr>
        </p:nvSpPr>
        <p:spPr/>
        <p:txBody>
          <a:bodyPr/>
          <a:lstStyle/>
          <a:p>
            <a:fld id="{3CD9F2C3-511A-4548-A7CA-FC66A3FB2486}" type="slidenum">
              <a:rPr lang="bs-Latn-BA" smtClean="0"/>
              <a:t>7</a:t>
            </a:fld>
            <a:endParaRPr lang="bs-Latn-BA"/>
          </a:p>
        </p:txBody>
      </p:sp>
    </p:spTree>
    <p:extLst>
      <p:ext uri="{BB962C8B-B14F-4D97-AF65-F5344CB8AC3E}">
        <p14:creationId xmlns:p14="http://schemas.microsoft.com/office/powerpoint/2010/main" val="2888139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365105"/>
            <a:ext cx="7992888" cy="1807096"/>
          </a:xfrm>
          <a:ln>
            <a:noFill/>
          </a:ln>
        </p:spPr>
        <p:txBody>
          <a:bodyPr>
            <a:noAutofit/>
          </a:bodyPr>
          <a:lstStyle/>
          <a:p>
            <a:pPr algn="ctr"/>
            <a:r>
              <a:rPr lang="bs-Latn-BA" sz="1800" b="1" dirty="0" smtClean="0">
                <a:solidFill>
                  <a:srgbClr val="C00000"/>
                </a:solidFill>
                <a:latin typeface="Calibri" panose="020F0502020204030204" pitchFamily="34" charset="0"/>
              </a:rPr>
              <a:t>Sudjelovanje na sajmu je </a:t>
            </a:r>
            <a:r>
              <a:rPr lang="bs-Latn-BA" sz="1800" u="sng" dirty="0" smtClean="0">
                <a:solidFill>
                  <a:srgbClr val="C00000"/>
                </a:solidFill>
                <a:latin typeface="Calibri" panose="020F0502020204030204" pitchFamily="34" charset="0"/>
              </a:rPr>
              <a:t>sredstvo</a:t>
            </a:r>
            <a:r>
              <a:rPr lang="bs-Latn-BA" sz="1800" dirty="0" smtClean="0">
                <a:solidFill>
                  <a:srgbClr val="C00000"/>
                </a:solidFill>
                <a:latin typeface="Calibri" panose="020F0502020204030204" pitchFamily="34" charset="0"/>
              </a:rPr>
              <a:t> da ukupnom naporu kompanije </a:t>
            </a:r>
            <a:r>
              <a:rPr lang="bs-Latn-BA" sz="1800" u="sng" dirty="0" smtClean="0">
                <a:solidFill>
                  <a:srgbClr val="C00000"/>
                </a:solidFill>
                <a:latin typeface="Calibri" panose="020F0502020204030204" pitchFamily="34" charset="0"/>
              </a:rPr>
              <a:t>doprinesete</a:t>
            </a:r>
            <a:r>
              <a:rPr lang="bs-Latn-BA" sz="1800" dirty="0" smtClean="0">
                <a:solidFill>
                  <a:srgbClr val="C00000"/>
                </a:solidFill>
                <a:latin typeface="Calibri" panose="020F0502020204030204" pitchFamily="34" charset="0"/>
              </a:rPr>
              <a:t> u postizanju marketinških i poslovnih ciljeva. U sajamski nastup </a:t>
            </a:r>
            <a:r>
              <a:rPr lang="bs-Latn-BA" sz="1800" u="sng" dirty="0" smtClean="0">
                <a:solidFill>
                  <a:srgbClr val="C00000"/>
                </a:solidFill>
                <a:latin typeface="Calibri" panose="020F0502020204030204" pitchFamily="34" charset="0"/>
              </a:rPr>
              <a:t>ulažete</a:t>
            </a:r>
            <a:r>
              <a:rPr lang="bs-Latn-BA" sz="1800" dirty="0" smtClean="0">
                <a:solidFill>
                  <a:srgbClr val="C00000"/>
                </a:solidFill>
                <a:latin typeface="Calibri" panose="020F0502020204030204" pitchFamily="34" charset="0"/>
              </a:rPr>
              <a:t> financijska sredstva, svoj trud, vrijeme... </a:t>
            </a:r>
            <a:r>
              <a:rPr lang="bs-Latn-BA" sz="1800" u="sng" dirty="0" smtClean="0">
                <a:solidFill>
                  <a:srgbClr val="C00000"/>
                </a:solidFill>
                <a:latin typeface="Calibri" panose="020F0502020204030204" pitchFamily="34" charset="0"/>
              </a:rPr>
              <a:t>Učinite</a:t>
            </a:r>
            <a:r>
              <a:rPr lang="bs-Latn-BA" sz="1800" dirty="0" smtClean="0">
                <a:solidFill>
                  <a:srgbClr val="C00000"/>
                </a:solidFill>
                <a:latin typeface="Calibri" panose="020F0502020204030204" pitchFamily="34" charset="0"/>
              </a:rPr>
              <a:t> da ta ulaganja budu isplativa, odnosno da vam se </a:t>
            </a:r>
            <a:r>
              <a:rPr lang="bs-Latn-BA" sz="1800" u="sng" dirty="0" smtClean="0">
                <a:solidFill>
                  <a:srgbClr val="C00000"/>
                </a:solidFill>
                <a:latin typeface="Calibri" panose="020F0502020204030204" pitchFamily="34" charset="0"/>
              </a:rPr>
              <a:t>uloženo vrati</a:t>
            </a:r>
            <a:r>
              <a:rPr lang="bs-Latn-BA" sz="1800" dirty="0" smtClean="0">
                <a:solidFill>
                  <a:srgbClr val="C00000"/>
                </a:solidFill>
                <a:latin typeface="Calibri" panose="020F0502020204030204" pitchFamily="34" charset="0"/>
              </a:rPr>
              <a:t>. </a:t>
            </a:r>
            <a:r>
              <a:rPr lang="bs-Latn-BA" sz="2000" dirty="0" smtClean="0">
                <a:solidFill>
                  <a:srgbClr val="C00000"/>
                </a:solidFill>
                <a:latin typeface="Calibri" panose="020F0502020204030204" pitchFamily="34" charset="0"/>
              </a:rPr>
              <a:t/>
            </a:r>
            <a:br>
              <a:rPr lang="bs-Latn-BA" sz="2000" dirty="0" smtClean="0">
                <a:solidFill>
                  <a:srgbClr val="C00000"/>
                </a:solidFill>
                <a:latin typeface="Calibri" panose="020F0502020204030204" pitchFamily="34" charset="0"/>
              </a:rPr>
            </a:br>
            <a:r>
              <a:rPr lang="bs-Latn-BA" sz="2000" b="1" dirty="0" smtClean="0">
                <a:solidFill>
                  <a:srgbClr val="0070C0"/>
                </a:solidFill>
                <a:latin typeface="Calibri" panose="020F0502020204030204" pitchFamily="34" charset="0"/>
              </a:rPr>
              <a:t>SUDJELOVANJE  NA  SAJMU  MORA  IMATI  SVOJU  </a:t>
            </a:r>
            <a:r>
              <a:rPr lang="bs-Latn-BA" sz="2000" b="1" i="1" u="sng" dirty="0" smtClean="0">
                <a:solidFill>
                  <a:srgbClr val="0070C0"/>
                </a:solidFill>
                <a:latin typeface="Calibri" panose="020F0502020204030204" pitchFamily="34" charset="0"/>
              </a:rPr>
              <a:t>SVRHU</a:t>
            </a:r>
            <a:r>
              <a:rPr lang="bs-Latn-BA" sz="2000" b="1" dirty="0" smtClean="0">
                <a:solidFill>
                  <a:srgbClr val="0070C0"/>
                </a:solidFill>
                <a:latin typeface="Calibri" panose="020F0502020204030204" pitchFamily="34" charset="0"/>
              </a:rPr>
              <a:t>,  </a:t>
            </a:r>
            <a:br>
              <a:rPr lang="bs-Latn-BA" sz="2000" b="1" dirty="0" smtClean="0">
                <a:solidFill>
                  <a:srgbClr val="0070C0"/>
                </a:solidFill>
                <a:latin typeface="Calibri" panose="020F0502020204030204" pitchFamily="34" charset="0"/>
              </a:rPr>
            </a:br>
            <a:r>
              <a:rPr lang="bs-Latn-BA" sz="2000" b="1" dirty="0" smtClean="0">
                <a:solidFill>
                  <a:srgbClr val="0070C0"/>
                </a:solidFill>
                <a:latin typeface="Calibri" panose="020F0502020204030204" pitchFamily="34" charset="0"/>
              </a:rPr>
              <a:t>JASNE  </a:t>
            </a:r>
            <a:r>
              <a:rPr lang="bs-Latn-BA" sz="2000" b="1" i="1" u="sng" dirty="0" smtClean="0">
                <a:solidFill>
                  <a:srgbClr val="0070C0"/>
                </a:solidFill>
                <a:latin typeface="Calibri" panose="020F0502020204030204" pitchFamily="34" charset="0"/>
              </a:rPr>
              <a:t>CILJEVE </a:t>
            </a:r>
            <a:r>
              <a:rPr lang="bs-Latn-BA" sz="2000" b="1" dirty="0" smtClean="0">
                <a:solidFill>
                  <a:srgbClr val="0070C0"/>
                </a:solidFill>
                <a:latin typeface="Calibri" panose="020F0502020204030204" pitchFamily="34" charset="0"/>
              </a:rPr>
              <a:t> I  KONKRETNE  </a:t>
            </a:r>
            <a:r>
              <a:rPr lang="bs-Latn-BA" sz="2000" b="1" i="1" u="sng" dirty="0" smtClean="0">
                <a:solidFill>
                  <a:srgbClr val="0070C0"/>
                </a:solidFill>
                <a:latin typeface="Calibri" panose="020F0502020204030204" pitchFamily="34" charset="0"/>
              </a:rPr>
              <a:t>REZULTATE </a:t>
            </a:r>
            <a:r>
              <a:rPr lang="bs-Latn-BA" sz="2000" b="1" dirty="0" smtClean="0">
                <a:solidFill>
                  <a:srgbClr val="0070C0"/>
                </a:solidFill>
                <a:latin typeface="Calibri" panose="020F0502020204030204" pitchFamily="34" charset="0"/>
              </a:rPr>
              <a:t> !</a:t>
            </a:r>
            <a:endParaRPr lang="bs-Latn-BA" sz="2000" b="1" dirty="0">
              <a:solidFill>
                <a:srgbClr val="0070C0"/>
              </a:solidFill>
              <a:latin typeface="Calibri" panose="020F0502020204030204" pitchFamily="34" charset="0"/>
            </a:endParaRPr>
          </a:p>
        </p:txBody>
      </p:sp>
      <p:sp>
        <p:nvSpPr>
          <p:cNvPr id="4" name="Text Placeholder 3"/>
          <p:cNvSpPr>
            <a:spLocks noGrp="1"/>
          </p:cNvSpPr>
          <p:nvPr>
            <p:ph type="body" sz="half" idx="2"/>
          </p:nvPr>
        </p:nvSpPr>
        <p:spPr>
          <a:xfrm>
            <a:off x="762002" y="457200"/>
            <a:ext cx="2673657" cy="3763888"/>
          </a:xfrm>
        </p:spPr>
        <p:txBody>
          <a:bodyPr>
            <a:normAutofit/>
          </a:bodyPr>
          <a:lstStyle/>
          <a:p>
            <a:r>
              <a:rPr lang="bs-Latn-BA" sz="2400" b="1" dirty="0" smtClean="0">
                <a:latin typeface="Calibri" panose="020F0502020204030204" pitchFamily="34" charset="0"/>
              </a:rPr>
              <a:t>Ostali „kriteriji“</a:t>
            </a:r>
          </a:p>
          <a:p>
            <a:endParaRPr lang="bs-Latn-BA" sz="2400" dirty="0" smtClean="0">
              <a:latin typeface="Calibri" panose="020F0502020204030204" pitchFamily="34" charset="0"/>
            </a:endParaRPr>
          </a:p>
          <a:p>
            <a:r>
              <a:rPr lang="bs-Latn-BA" sz="2400" dirty="0" smtClean="0">
                <a:latin typeface="Calibri" panose="020F0502020204030204" pitchFamily="34" charset="0"/>
              </a:rPr>
              <a:t>...učinite sve da odolite pritisku drugih sporednih kriterija...</a:t>
            </a:r>
          </a:p>
          <a:p>
            <a:endParaRPr lang="bs-Latn-BA" sz="2400" dirty="0">
              <a:latin typeface="Calibri" panose="020F0502020204030204" pitchFamily="34" charset="0"/>
            </a:endParaRPr>
          </a:p>
          <a:p>
            <a:r>
              <a:rPr lang="bs-Latn-BA" sz="2600" b="1" dirty="0" smtClean="0">
                <a:latin typeface="Calibri" panose="020F0502020204030204" pitchFamily="34" charset="0"/>
              </a:rPr>
              <a:t>OSTANITE PROFESIONALNI !</a:t>
            </a:r>
            <a:endParaRPr lang="bs-Latn-BA" sz="2600" b="1" dirty="0">
              <a:latin typeface="Calibri" panose="020F0502020204030204" pitchFamily="34" charset="0"/>
            </a:endParaRPr>
          </a:p>
        </p:txBody>
      </p:sp>
      <p:pic>
        <p:nvPicPr>
          <p:cNvPr id="2050" name="Picture 2" descr="C:\Users\mpf-4\Desktop\FOTO MUKSI, RSP i SZS\FOTO SAJA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1577" y="620690"/>
            <a:ext cx="4820865" cy="36003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CD9F2C3-511A-4548-A7CA-FC66A3FB2486}" type="slidenum">
              <a:rPr lang="bs-Latn-BA" smtClean="0"/>
              <a:t>8</a:t>
            </a:fld>
            <a:endParaRPr lang="bs-Latn-B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713" y="3162301"/>
            <a:ext cx="280987"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1043608" y="5589240"/>
            <a:ext cx="252000" cy="216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solidFill>
                <a:srgbClr val="FF0000"/>
              </a:solidFill>
            </a:endParaRPr>
          </a:p>
        </p:txBody>
      </p:sp>
    </p:spTree>
    <p:extLst>
      <p:ext uri="{BB962C8B-B14F-4D97-AF65-F5344CB8AC3E}">
        <p14:creationId xmlns:p14="http://schemas.microsoft.com/office/powerpoint/2010/main" val="48664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2657"/>
            <a:ext cx="7554416" cy="5976664"/>
          </a:xfrm>
        </p:spPr>
        <p:txBody>
          <a:bodyPr>
            <a:normAutofit fontScale="90000"/>
          </a:bodyPr>
          <a:lstStyle/>
          <a:p>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a:solidFill>
                  <a:srgbClr val="FF0000"/>
                </a:solidFill>
              </a:rPr>
              <a:t/>
            </a:r>
            <a:br>
              <a:rPr lang="bs-Latn-BA" sz="4400" dirty="0">
                <a:solidFill>
                  <a:srgbClr val="FF0000"/>
                </a:solidFill>
              </a:rPr>
            </a:br>
            <a:r>
              <a:rPr lang="bs-Latn-BA" sz="4400" dirty="0" smtClean="0">
                <a:solidFill>
                  <a:srgbClr val="FF0000"/>
                </a:solidFill>
              </a:rPr>
              <a:t/>
            </a:r>
            <a:br>
              <a:rPr lang="bs-Latn-BA" sz="4400" dirty="0" smtClean="0">
                <a:solidFill>
                  <a:srgbClr val="FF0000"/>
                </a:solidFill>
              </a:rPr>
            </a:br>
            <a:r>
              <a:rPr lang="bs-Latn-BA" sz="4400" dirty="0" smtClean="0">
                <a:solidFill>
                  <a:srgbClr val="FF0000"/>
                </a:solidFill>
              </a:rPr>
              <a:t>                                                                               </a:t>
            </a:r>
            <a:r>
              <a:rPr lang="bs-Latn-BA" sz="3100" dirty="0" smtClean="0">
                <a:solidFill>
                  <a:schemeClr val="bg2">
                    <a:lumMod val="75000"/>
                  </a:schemeClr>
                </a:solidFill>
              </a:rPr>
              <a:t>III. PRIPREME  ZA  SUDJELOVANJE  NA  SAJMU </a:t>
            </a:r>
            <a:r>
              <a:rPr lang="bs-Latn-BA" sz="2700" dirty="0" smtClean="0">
                <a:solidFill>
                  <a:schemeClr val="tx1"/>
                </a:solidFill>
                <a:latin typeface="Calibri" panose="020F0502020204030204" pitchFamily="34" charset="0"/>
              </a:rPr>
              <a:t>(</a:t>
            </a:r>
            <a:r>
              <a:rPr lang="bs-Latn-BA" sz="2700" dirty="0" smtClean="0">
                <a:solidFill>
                  <a:schemeClr val="tx1"/>
                </a:solidFill>
                <a:latin typeface="Calibri" panose="020F0502020204030204" pitchFamily="34" charset="0"/>
              </a:rPr>
              <a:t>1-5) </a:t>
            </a:r>
            <a:r>
              <a:rPr lang="bs-Latn-BA" sz="2700" dirty="0" smtClean="0">
                <a:solidFill>
                  <a:srgbClr val="FF0000"/>
                </a:solidFill>
                <a:latin typeface="Calibri" panose="020F0502020204030204" pitchFamily="34" charset="0"/>
              </a:rPr>
              <a:t>&gt; XIII.</a:t>
            </a:r>
            <a:r>
              <a:rPr lang="bs-Latn-BA" sz="2700" dirty="0">
                <a:solidFill>
                  <a:srgbClr val="FF0000"/>
                </a:solidFill>
                <a:latin typeface="Calibri" panose="020F0502020204030204" pitchFamily="34" charset="0"/>
              </a:rPr>
              <a:t/>
            </a:r>
            <a:br>
              <a:rPr lang="bs-Latn-BA" sz="2700" dirty="0">
                <a:solidFill>
                  <a:srgbClr val="FF0000"/>
                </a:solidFill>
                <a:latin typeface="Calibri" panose="020F0502020204030204" pitchFamily="34" charset="0"/>
              </a:rPr>
            </a:br>
            <a:r>
              <a:rPr lang="bs-Latn-BA" sz="1800" dirty="0">
                <a:solidFill>
                  <a:srgbClr val="FF0000"/>
                </a:solidFill>
              </a:rPr>
              <a:t/>
            </a:r>
            <a:br>
              <a:rPr lang="bs-Latn-BA" sz="1800" dirty="0">
                <a:solidFill>
                  <a:srgbClr val="FF0000"/>
                </a:solidFill>
              </a:rPr>
            </a:br>
            <a:r>
              <a:rPr lang="bs-Latn-BA" sz="3100" b="1" dirty="0" smtClean="0">
                <a:solidFill>
                  <a:schemeClr val="tx1"/>
                </a:solidFill>
                <a:latin typeface="Calibri" panose="020F0502020204030204" pitchFamily="34" charset="0"/>
              </a:rPr>
              <a:t>1.  P l a n i r a nj e</a:t>
            </a:r>
            <a:r>
              <a:rPr lang="bs-Latn-BA" sz="3100" dirty="0">
                <a:solidFill>
                  <a:schemeClr val="tx1"/>
                </a:solidFill>
                <a:latin typeface="Calibri" panose="020F0502020204030204" pitchFamily="34" charset="0"/>
              </a:rPr>
              <a:t/>
            </a:r>
            <a:br>
              <a:rPr lang="bs-Latn-BA" sz="3100" dirty="0">
                <a:solidFill>
                  <a:schemeClr val="tx1"/>
                </a:solidFill>
                <a:latin typeface="Calibri" panose="020F0502020204030204" pitchFamily="34" charset="0"/>
              </a:rPr>
            </a:br>
            <a:r>
              <a:rPr lang="bs-Latn-BA" sz="2200" b="1" dirty="0" smtClean="0">
                <a:solidFill>
                  <a:schemeClr val="tx1"/>
                </a:solidFill>
                <a:latin typeface="Calibri" panose="020F0502020204030204" pitchFamily="34" charset="0"/>
              </a:rPr>
              <a:t>-</a:t>
            </a:r>
            <a:r>
              <a:rPr lang="bs-Latn-BA" sz="2200" dirty="0" smtClean="0">
                <a:solidFill>
                  <a:schemeClr val="tx1"/>
                </a:solidFill>
                <a:latin typeface="Calibri" panose="020F0502020204030204" pitchFamily="34" charset="0"/>
              </a:rPr>
              <a:t> Planiranje i izrada dobrog Plana, temelj je svih priprema i organizacije.</a:t>
            </a:r>
            <a:r>
              <a:rPr lang="bs-Latn-BA" sz="2200" dirty="0">
                <a:solidFill>
                  <a:schemeClr val="tx1"/>
                </a:solidFill>
                <a:latin typeface="Calibri" panose="020F0502020204030204" pitchFamily="34" charset="0"/>
              </a:rPr>
              <a:t/>
            </a:r>
            <a:br>
              <a:rPr lang="bs-Latn-BA" sz="2200" dirty="0">
                <a:solidFill>
                  <a:schemeClr val="tx1"/>
                </a:solidFill>
                <a:latin typeface="Calibri" panose="020F0502020204030204" pitchFamily="34" charset="0"/>
              </a:rPr>
            </a:br>
            <a:r>
              <a:rPr lang="bs-Latn-BA" sz="2200" b="1" dirty="0" smtClean="0">
                <a:solidFill>
                  <a:schemeClr val="tx1"/>
                </a:solidFill>
                <a:latin typeface="Calibri" panose="020F0502020204030204" pitchFamily="34" charset="0"/>
              </a:rPr>
              <a:t>- </a:t>
            </a:r>
            <a:r>
              <a:rPr lang="bs-Latn-BA" sz="2200" dirty="0" smtClean="0">
                <a:solidFill>
                  <a:schemeClr val="tx1"/>
                </a:solidFill>
                <a:latin typeface="Calibri" panose="020F0502020204030204" pitchFamily="34" charset="0"/>
              </a:rPr>
              <a:t>Planirati se mora !</a:t>
            </a:r>
            <a:r>
              <a:rPr lang="bs-Latn-BA" sz="2200" dirty="0">
                <a:solidFill>
                  <a:schemeClr val="tx1"/>
                </a:solidFill>
                <a:latin typeface="Calibri" panose="020F0502020204030204" pitchFamily="34" charset="0"/>
              </a:rPr>
              <a:t/>
            </a:r>
            <a:br>
              <a:rPr lang="bs-Latn-BA" sz="2200" dirty="0">
                <a:solidFill>
                  <a:schemeClr val="tx1"/>
                </a:solidFill>
                <a:latin typeface="Calibri" panose="020F0502020204030204" pitchFamily="34" charset="0"/>
              </a:rPr>
            </a:br>
            <a:r>
              <a:rPr lang="bs-Latn-BA" sz="2200" b="1" dirty="0" smtClean="0">
                <a:solidFill>
                  <a:schemeClr val="tx1"/>
                </a:solidFill>
                <a:latin typeface="Calibri" panose="020F0502020204030204" pitchFamily="34" charset="0"/>
              </a:rPr>
              <a:t>-</a:t>
            </a:r>
            <a:r>
              <a:rPr lang="bs-Latn-BA" sz="2200" dirty="0" smtClean="0">
                <a:solidFill>
                  <a:schemeClr val="tx1"/>
                </a:solidFill>
                <a:latin typeface="Calibri" panose="020F0502020204030204" pitchFamily="34" charset="0"/>
              </a:rPr>
              <a:t> U Planu, ciljevi moraju biti mjerljivi i jasno definirani.</a:t>
            </a:r>
            <a:r>
              <a:rPr lang="bs-Latn-BA" sz="2200" dirty="0">
                <a:solidFill>
                  <a:schemeClr val="tx1"/>
                </a:solidFill>
                <a:latin typeface="Calibri" panose="020F0502020204030204" pitchFamily="34" charset="0"/>
              </a:rPr>
              <a:t/>
            </a:r>
            <a:br>
              <a:rPr lang="bs-Latn-BA" sz="2200" dirty="0">
                <a:solidFill>
                  <a:schemeClr val="tx1"/>
                </a:solidFill>
                <a:latin typeface="Calibri" panose="020F0502020204030204" pitchFamily="34" charset="0"/>
              </a:rPr>
            </a:br>
            <a:r>
              <a:rPr lang="bs-Latn-BA" sz="2200" b="1" dirty="0" smtClean="0">
                <a:solidFill>
                  <a:schemeClr val="tx1"/>
                </a:solidFill>
                <a:latin typeface="Calibri" panose="020F0502020204030204" pitchFamily="34" charset="0"/>
              </a:rPr>
              <a:t>- </a:t>
            </a:r>
            <a:r>
              <a:rPr lang="bs-Latn-BA" sz="2200" dirty="0">
                <a:solidFill>
                  <a:schemeClr val="tx1"/>
                </a:solidFill>
                <a:latin typeface="Calibri" panose="020F0502020204030204" pitchFamily="34" charset="0"/>
              </a:rPr>
              <a:t>N</a:t>
            </a:r>
            <a:r>
              <a:rPr lang="bs-Latn-BA" sz="2200" dirty="0" smtClean="0">
                <a:solidFill>
                  <a:schemeClr val="tx1"/>
                </a:solidFill>
                <a:latin typeface="Calibri" panose="020F0502020204030204" pitchFamily="34" charset="0"/>
              </a:rPr>
              <a:t>apredovanje ka ciljevima mora se mjeriti.</a:t>
            </a:r>
            <a:br>
              <a:rPr lang="bs-Latn-BA" sz="2200" dirty="0" smtClean="0">
                <a:solidFill>
                  <a:schemeClr val="tx1"/>
                </a:solidFill>
                <a:latin typeface="Calibri" panose="020F0502020204030204" pitchFamily="34" charset="0"/>
              </a:rPr>
            </a:br>
            <a:r>
              <a:rPr lang="bs-Latn-BA" sz="2200" dirty="0" smtClean="0">
                <a:solidFill>
                  <a:schemeClr val="tx1"/>
                </a:solidFill>
                <a:latin typeface="Calibri" panose="020F0502020204030204" pitchFamily="34" charset="0"/>
              </a:rPr>
              <a:t>   </a:t>
            </a:r>
            <a:r>
              <a:rPr lang="bs-Latn-BA" sz="2200" i="1" dirty="0" smtClean="0">
                <a:solidFill>
                  <a:srgbClr val="0070C0"/>
                </a:solidFill>
                <a:latin typeface="Cambria" panose="02040503050406030204" pitchFamily="18" charset="0"/>
              </a:rPr>
              <a:t>~ Kao što su nas kao male učili da je higijena pola zdravlja, kao veliki i dobri menadžeri znamo da je </a:t>
            </a:r>
            <a:r>
              <a:rPr lang="bs-Latn-BA" sz="2200" b="1" i="1" dirty="0" smtClean="0">
                <a:solidFill>
                  <a:srgbClr val="0070C0"/>
                </a:solidFill>
                <a:latin typeface="Cambria" panose="02040503050406030204" pitchFamily="18" charset="0"/>
              </a:rPr>
              <a:t>DOBRO PLANIRANJE POLA URAĐENOG POSLA</a:t>
            </a:r>
            <a:r>
              <a:rPr lang="bs-Latn-BA" sz="2200" i="1" dirty="0" smtClean="0">
                <a:solidFill>
                  <a:srgbClr val="0070C0"/>
                </a:solidFill>
                <a:latin typeface="Cambria" panose="02040503050406030204" pitchFamily="18" charset="0"/>
              </a:rPr>
              <a:t> ! ~</a:t>
            </a:r>
            <a:br>
              <a:rPr lang="bs-Latn-BA" sz="2200" i="1" dirty="0" smtClean="0">
                <a:solidFill>
                  <a:srgbClr val="0070C0"/>
                </a:solidFill>
                <a:latin typeface="Cambria" panose="02040503050406030204" pitchFamily="18" charset="0"/>
              </a:rPr>
            </a:br>
            <a:r>
              <a:rPr lang="bs-Latn-BA" sz="3100" dirty="0" smtClean="0">
                <a:solidFill>
                  <a:schemeClr val="tx1"/>
                </a:solidFill>
                <a:latin typeface="Calibri" panose="020F0502020204030204" pitchFamily="34" charset="0"/>
              </a:rPr>
              <a:t/>
            </a:r>
            <a:br>
              <a:rPr lang="bs-Latn-BA" sz="3100" dirty="0" smtClean="0">
                <a:solidFill>
                  <a:schemeClr val="tx1"/>
                </a:solidFill>
                <a:latin typeface="Calibri" panose="020F0502020204030204" pitchFamily="34" charset="0"/>
              </a:rPr>
            </a:br>
            <a:r>
              <a:rPr lang="bs-Latn-BA" sz="3100" b="1" dirty="0" smtClean="0">
                <a:solidFill>
                  <a:schemeClr val="tx1"/>
                </a:solidFill>
                <a:latin typeface="Calibri" panose="020F0502020204030204" pitchFamily="34" charset="0"/>
              </a:rPr>
              <a:t>2.  R i z i c i  </a:t>
            </a:r>
            <a:r>
              <a:rPr lang="bs-Latn-BA" sz="3100" b="1" dirty="0">
                <a:solidFill>
                  <a:schemeClr val="tx1"/>
                </a:solidFill>
                <a:latin typeface="Calibri" panose="020F0502020204030204" pitchFamily="34" charset="0"/>
              </a:rPr>
              <a:t/>
            </a:r>
            <a:br>
              <a:rPr lang="bs-Latn-BA" sz="3100" b="1" dirty="0">
                <a:solidFill>
                  <a:schemeClr val="tx1"/>
                </a:solidFill>
                <a:latin typeface="Calibri" panose="020F0502020204030204" pitchFamily="34" charset="0"/>
              </a:rPr>
            </a:br>
            <a:r>
              <a:rPr lang="bs-Latn-BA" sz="2200" b="1" dirty="0" smtClean="0">
                <a:solidFill>
                  <a:schemeClr val="tx1"/>
                </a:solidFill>
                <a:latin typeface="Calibri" panose="020F0502020204030204" pitchFamily="34" charset="0"/>
              </a:rPr>
              <a:t>-</a:t>
            </a:r>
            <a:r>
              <a:rPr lang="bs-Latn-BA" sz="2200" dirty="0" smtClean="0">
                <a:solidFill>
                  <a:schemeClr val="tx1"/>
                </a:solidFill>
                <a:latin typeface="Calibri" panose="020F0502020204030204" pitchFamily="34" charset="0"/>
              </a:rPr>
              <a:t> Predvidjeti alternativna rješenja.</a:t>
            </a:r>
            <a:r>
              <a:rPr lang="bs-Latn-BA" sz="2200" dirty="0">
                <a:solidFill>
                  <a:schemeClr val="tx1"/>
                </a:solidFill>
                <a:latin typeface="Calibri" panose="020F0502020204030204" pitchFamily="34" charset="0"/>
              </a:rPr>
              <a:t/>
            </a:r>
            <a:br>
              <a:rPr lang="bs-Latn-BA" sz="2200" dirty="0">
                <a:solidFill>
                  <a:schemeClr val="tx1"/>
                </a:solidFill>
                <a:latin typeface="Calibri" panose="020F0502020204030204" pitchFamily="34" charset="0"/>
              </a:rPr>
            </a:br>
            <a:r>
              <a:rPr lang="bs-Latn-BA" sz="2200" b="1" dirty="0" smtClean="0">
                <a:solidFill>
                  <a:schemeClr val="tx1"/>
                </a:solidFill>
                <a:latin typeface="Calibri" panose="020F0502020204030204" pitchFamily="34" charset="0"/>
              </a:rPr>
              <a:t>-</a:t>
            </a:r>
            <a:r>
              <a:rPr lang="bs-Latn-BA" sz="2200" dirty="0" smtClean="0">
                <a:solidFill>
                  <a:schemeClr val="tx1"/>
                </a:solidFill>
                <a:latin typeface="Calibri" panose="020F0502020204030204" pitchFamily="34" charset="0"/>
              </a:rPr>
              <a:t> Pitanja </a:t>
            </a:r>
            <a:r>
              <a:rPr lang="bs-Latn-BA" sz="2200" i="1" dirty="0" smtClean="0">
                <a:solidFill>
                  <a:schemeClr val="tx1"/>
                </a:solidFill>
                <a:latin typeface="Calibri" panose="020F0502020204030204" pitchFamily="34" charset="0"/>
              </a:rPr>
              <a:t>„Šta AKO...?“ </a:t>
            </a:r>
            <a:r>
              <a:rPr lang="bs-Latn-BA" sz="2200" dirty="0" smtClean="0">
                <a:solidFill>
                  <a:schemeClr val="tx1"/>
                </a:solidFill>
                <a:latin typeface="Calibri" panose="020F0502020204030204" pitchFamily="34" charset="0"/>
              </a:rPr>
              <a:t>nikada nije dovoljno.</a:t>
            </a:r>
            <a:r>
              <a:rPr lang="bs-Latn-BA" sz="2200" dirty="0">
                <a:solidFill>
                  <a:schemeClr val="tx1"/>
                </a:solidFill>
                <a:latin typeface="Calibri" panose="020F0502020204030204" pitchFamily="34" charset="0"/>
              </a:rPr>
              <a:t/>
            </a:r>
            <a:br>
              <a:rPr lang="bs-Latn-BA" sz="2200" dirty="0">
                <a:solidFill>
                  <a:schemeClr val="tx1"/>
                </a:solidFill>
                <a:latin typeface="Calibri" panose="020F0502020204030204" pitchFamily="34" charset="0"/>
              </a:rPr>
            </a:br>
            <a:r>
              <a:rPr lang="bs-Latn-BA" sz="2200" b="1" dirty="0" smtClean="0">
                <a:solidFill>
                  <a:schemeClr val="tx1"/>
                </a:solidFill>
                <a:latin typeface="Calibri" panose="020F0502020204030204" pitchFamily="34" charset="0"/>
              </a:rPr>
              <a:t>-</a:t>
            </a:r>
            <a:r>
              <a:rPr lang="bs-Latn-BA" sz="2200" dirty="0" smtClean="0">
                <a:solidFill>
                  <a:schemeClr val="tx1"/>
                </a:solidFill>
                <a:latin typeface="Calibri" panose="020F0502020204030204" pitchFamily="34" charset="0"/>
              </a:rPr>
              <a:t> Mislite i o detaljima, predvidite i detalje.</a:t>
            </a:r>
            <a:br>
              <a:rPr lang="bs-Latn-BA" sz="2200" dirty="0" smtClean="0">
                <a:solidFill>
                  <a:schemeClr val="tx1"/>
                </a:solidFill>
                <a:latin typeface="Calibri" panose="020F0502020204030204" pitchFamily="34" charset="0"/>
              </a:rPr>
            </a:br>
            <a:r>
              <a:rPr lang="bs-Latn-BA" sz="2200" i="1" dirty="0">
                <a:solidFill>
                  <a:srgbClr val="0070C0"/>
                </a:solidFill>
                <a:latin typeface="Cambria" panose="02040503050406030204" pitchFamily="18" charset="0"/>
              </a:rPr>
              <a:t> </a:t>
            </a:r>
            <a:r>
              <a:rPr lang="bs-Latn-BA" sz="2200" i="1" dirty="0" smtClean="0">
                <a:solidFill>
                  <a:srgbClr val="0070C0"/>
                </a:solidFill>
                <a:latin typeface="Cambria" panose="02040503050406030204" pitchFamily="18" charset="0"/>
              </a:rPr>
              <a:t>  ~ „Ljudi se sapliću o kamenje, ne o planine“ ~    </a:t>
            </a:r>
            <a:br>
              <a:rPr lang="bs-Latn-BA" sz="2200" i="1" dirty="0" smtClean="0">
                <a:solidFill>
                  <a:srgbClr val="0070C0"/>
                </a:solidFill>
                <a:latin typeface="Cambria" panose="02040503050406030204" pitchFamily="18" charset="0"/>
              </a:rPr>
            </a:br>
            <a:r>
              <a:rPr lang="bs-Latn-BA" sz="2700" b="1" i="1" dirty="0" smtClean="0">
                <a:solidFill>
                  <a:srgbClr val="0070C0"/>
                </a:solidFill>
                <a:latin typeface="Cambria" panose="02040503050406030204" pitchFamily="18" charset="0"/>
              </a:rPr>
              <a:t>                                                                                                                                                                                           </a:t>
            </a:r>
            <a:endParaRPr lang="bs-Latn-BA" sz="2700" b="1" i="1" dirty="0">
              <a:solidFill>
                <a:srgbClr val="0070C0"/>
              </a:solidFill>
              <a:latin typeface="Cambria" panose="02040503050406030204" pitchFamily="18" charset="0"/>
            </a:endParaRPr>
          </a:p>
        </p:txBody>
      </p:sp>
      <p:sp>
        <p:nvSpPr>
          <p:cNvPr id="3" name="Slide Number Placeholder 2"/>
          <p:cNvSpPr>
            <a:spLocks noGrp="1"/>
          </p:cNvSpPr>
          <p:nvPr>
            <p:ph type="sldNum" sz="quarter" idx="12"/>
          </p:nvPr>
        </p:nvSpPr>
        <p:spPr/>
        <p:txBody>
          <a:bodyPr/>
          <a:lstStyle/>
          <a:p>
            <a:fld id="{3CD9F2C3-511A-4548-A7CA-FC66A3FB2486}" type="slidenum">
              <a:rPr lang="bs-Latn-BA" smtClean="0"/>
              <a:t>9</a:t>
            </a:fld>
            <a:endParaRPr lang="bs-Latn-BA"/>
          </a:p>
        </p:txBody>
      </p:sp>
      <p:cxnSp>
        <p:nvCxnSpPr>
          <p:cNvPr id="6" name="Curved Connector 5"/>
          <p:cNvCxnSpPr/>
          <p:nvPr/>
        </p:nvCxnSpPr>
        <p:spPr>
          <a:xfrm rot="10800000" flipV="1">
            <a:off x="1475657" y="1916831"/>
            <a:ext cx="2232251" cy="504057"/>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9826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TotalTime>
  <Words>901</Words>
  <Application>Microsoft Office PowerPoint</Application>
  <PresentationFormat>On-screen Show (4:3)</PresentationFormat>
  <Paragraphs>125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NewsPrint</vt:lpstr>
      <vt:lpstr>Seminar: KVALITETNA I KREATIVNA PRIPREMA SAJAMSKOG NASTUPA Budva, 23. 10. 2015.</vt:lpstr>
      <vt:lpstr>Vinko M. Ćuro</vt:lpstr>
      <vt:lpstr>Osobna referenca</vt:lpstr>
      <vt:lpstr>  SAJAMSKI PROJEKTI te PROMOCIJE PROJEKATA, u proteklih 26 godina, ODRŽANE SU u preko 80 gradova u više od 20 zemalja svijeta, od kojih mnoge na uglednim svjetskim sajmovima...</vt:lpstr>
      <vt:lpstr>I. Razlozi za sudjelovanje na sajmu  &gt; XII.</vt:lpstr>
      <vt:lpstr>...jer... „Početak je najvažniji dio posla !“ Platon.</vt:lpstr>
      <vt:lpstr>Najvažniji kriteriji kod odabira sajma na kojem ćemo sudjelovati: 1. Sveukupan kvalitet i imidž sajma (faktor 3) 2. Cijene sajamskih i vansajamskih usluga (faktor 1) 3. Opredijelite se za: lokalni, regionalni, nacionalni ili međunarodni sajam // opći ili specijalizirani (faktori 2 i 3) 4. Infrastruktura sajma i ostale karakteristike (faktor 1) 5. Koliko puta ćemo tokom jedne p. godine sudjelovati na sajmovima   (faktor 3, posebno faktor 4)  </vt:lpstr>
      <vt:lpstr>Sudjelovanje na sajmu je sredstvo da ukupnom naporu kompanije doprinesete u postizanju marketinških i poslovnih ciljeva. U sajamski nastup ulažete financijska sredstva, svoj trud, vrijeme... Učinite da ta ulaganja budu isplativa, odnosno da vam se uloženo vrati.  SUDJELOVANJE  NA  SAJMU  MORA  IMATI  SVOJU  SVRHU,   JASNE  CILJEVE  I  KONKRETNE  REZULTATE  !</vt:lpstr>
      <vt:lpstr>                                                                                                                         III. PRIPREME  ZA  SUDJELOVANJE  NA  SAJMU (1-5) &gt; XIII.  1.  P l a n i r a nj e - Planiranje i izrada dobrog Plana, temelj je svih priprema i organizacije. - Planirati se mora ! - U Planu, ciljevi moraju biti mjerljivi i jasno definirani. - Napredovanje ka ciljevima mora se mjeriti.    ~ Kao što su nas kao male učili da je higijena pola zdravlja, kao veliki i dobri menadžeri znamo da je DOBRO PLANIRANJE POLA URAĐENOG POSLA ! ~  2.  R i z i c i   - Predvidjeti alternativna rješenja. - Pitanja „Šta AKO...?“ nikada nije dovoljno. - Mislite i o detaljima, predvidite i detalje.    ~ „Ljudi se sapliću o kamenje, ne o planine“ ~                                                                                                                                                                                                </vt:lpstr>
      <vt:lpstr>3.  S t r a t e g i j a - Pod pretpostavkom da: (a) imamo viziju i (b) da smo postavili ciljeve, (c) formirali sajamski tim te (d) kreirali Plan sudjelovanja na sajmu, POTREBNO JE IZGRADITI STRATEGIJU – način kako ćemo da realiziramo definirani plan i dostignemo postavljene ciljeve.  4.  K o m u n i k a c i j a - Poslovna komunikacija = složen proces, za dobro obavljanje zahtijeva iznadprosječne sposobnosti i znanje. - Proces komunikacije:     a) istraživanje javnosti,     b) određivanje ciljeva komunikacije,     c) planiranje financijskih sredstava za komunikciju,     d) kreiranje poruke,     e) izbor kanala komuniciranja,     f) realizacija komunikacijskih aktivnosti,     g) utvrđivanje rezultata komunikacijske uspješnosti,     h) provođenje korektivnih mjera...</vt:lpstr>
      <vt:lpstr>5.  M o t i v a c i j a Poslije planiranja a prije izvršenja Plana, pojasniti ulogu svakog člana tima ponaosob... te motivirati tim, tako što ćemo: - pričati o konceptu projekta, - jasno iznijeti svoje zaduženje kao lidera, - tražiti od članova tima pomoć i puno sudjelovanje kako bi sajamski nastup bio uspješan, - naglasiti važnost sudjelovanja za kompaniju baš na tome sajmu za koji se pripremamo, - prezentirati sliku uspjeha i ono što može uslijediti nakon sudjelovanja na sajmu...  M O R A L N A   S N A G A   J E   V E O M A   B I T N A   !  Ljudi koji su motivirani osjećajem za svrhu i uvjereni da rade u okružju reda - a ne haosa, pomoći će da se projekt uspješno završi.         Dakle ! Važno ! Pojasnite članovima tima, odmah na početku, kako ćete zajedno izgraditi zgradu, a ne samo kako će oni kopati temelj.  Jednostavno  - primjenite metodu UDSOB – učini da se osjećam bitnim.  </vt:lpstr>
      <vt:lpstr>   IV. KAKO  ( SE )  PRIPREMITI  ( ZA )  DOBAR I USPJEŠAN SAJAMSKI  NASTUP  ?! (1-10.)&gt; XIII. </vt:lpstr>
      <vt:lpstr> 1. Prikupljanje informacija / odlučivanje o sudjelovanju na sajmu 2. Planiranje sudjelovanja 3. Personal - posada štanda  4. Organizacija događanja / sadržaj: (1) Pošaljite pozivnice. (2) Poslati pozivnice nije dovoljno. Pošaljite pismo. Telefonirajte. (3) Pozovite lokalne zvaničnike. (4) Pozovite poslovne partnere, zastupnike, kupce i potencijalne kupce, dobavljače, korisnike franšize. (5) Pozovite glumce, pjevače i druge umjetnike. (6) Organizirajte zajedničke poslovne razgovore. (7) Organizirajte konferenciju za novinare. (8) Organizirajte prezentacije. (9) Organizirajte degustacije...  5. Izgled štanda: (1) Neka se neprestano nešto događa. (2) Budite drugačiji od ostalih. (3) Ne štedite na površini izložbenog prostora. (4) Ne pretjerujte sa površinom izložbenog prostora. (5) Štand neka ima mnogo živih boja. (6) Ne pretrpavajte štand brojnim natpisima. (7) Ne pretrpavajte štand brojnim fotografijama. (8) Štand na dvije etaže. (9) Sistemi /vrste/ štandova. (10) Pozicije štandova. (11) Otvorite štand. (12) Vizualni identitet Co uvijek prisutan. (13) Proizvodi na štandu = vidljivi i dostupni. (14) Štand vidljiv i pristupačan. (15) Osvjetljenje štanda važno. (...)  A  npr. miris ?    &gt; VIII. </vt:lpstr>
      <vt:lpstr>„Nos vam pomaže da razumijete stvari izvan onoga što bi ste očekivali razumjeti”. Sissel Tolaas</vt:lpstr>
      <vt:lpstr>6. Ugođaj na štandu: (1) Lagana muzika (raspoloženja). (2) Video prezentacije. (3) Vedre, nasmijane i inteligentne hostese. (4) Bombone. (5) Osvježavajući i topli napitci. (6) Alkohol (?!) - oprezno. (7) Zalogaji na štandu = samo povremeno da, restoran = ne.  7. Promocije: (1) Predstavljanje „Kupac kupuje rupu a ne burgiju“. (2) Ističite koncept proizvoda = kako će proizvod zadovoljiti potrebe potrošača. (3) Web sajt. (4) Katalozi i letci profesionalno urađeni. (5) Dizajn proizvoda / ambalaže vrlo značajan.  8. Komunikacija – ankete: (1) Anketirajte posjetitelje – građane – potrošače. (2) Anketirajte poslovne posjetitelje. (3) Anketirajte poslovne partnere – kupce. (4) Anketirajte poslovne partnere – dobavljače. (5) Sudjelujte u kongresnim sadržajima... (6) Koristite lokalne medije = građani. (7) Koristite sajamske medije = sajamski posjetitelji. (8) Flyeri / letci Co u hotelu. (9) Dijelite pozivne letke / flyere građanima. (10) Planirajte komunikaciju sa sajamskim sudionicima. (11) Planirajte komunikaciju sa sajamskim poslovnim posjetiteljima. (12) Planirajte komunikaciju  sa lokalnim zvaničnicima. (13) Planirajte komunikaciju sa predstavnicima medija na sajmu. (14) Planirajte komunikaciju sa sajamskim posjetiteljima – građanima. (15) Planirajte komunikaciju sa građanima - izvan sajma. (16) Planirajte komunikaciju sa vlastitim poslovim partnerima, zastupnicima, kupcima, franšizerima... </vt:lpstr>
      <vt:lpstr>9. Sampling / prospekti: (1) Katalozi za poslovne partnere, dobavljače i gl. kupce. (2) Prospekti za poslovnu posjetu. (3) Flyeri /letci/ za široku posjetu – građanstvo. (4) Pokloni. (5) Suveniri. (6) Promotivni setovi materijala. (7) Različite vrste ponuda za različite interese posjetitelja. (8) Uzorci proizvoda. ....(9) POVRATNA INFORMACIJA / ODGOVOR NA IZAZOV / „AKCIJA NA REAKCIJU“. (10) PRODAJITE ! PRODAJITE ! PRODAJITE ! Sajmovi nisu sami sebi svrha. Na sajmovima, ne sudjelujemo samo da bismo sudjelovali, ne promoviramo zbog promocije, ne komuniciramo zbog komunikacije... Sve su ovo sredstva a ne ciljevi. CILJ JE : P R O D A T I !!!               10. Postsajamske aktivnosti: (1) Analiza učinjenog. (2) Zadovljstvo nastupom na sajmu. (3) Nastavite komunikaciju koju ste započeli na sajmu. (4) Web sajt i dalje ima veliku ulogu.  (5) Nastavite (dugoročno) koristiti i direktnu poštu da posjetite potencijalnog kupca na sebe  i na vašu ponudu... povezujući ga npr. na web sajtu sa novim proizvodima...   ...   ...   ...   ... </vt:lpstr>
      <vt:lpstr>V. ...Promocija knjige   „MARKETING U KONGRESNO – SAJAMSKOJ INDUSTRIJI“  Budva, 23. 10. 2015.</vt:lpstr>
      <vt:lpstr>Povijest sajmova...</vt:lpstr>
      <vt:lpstr>VI.  Pitanja ?       Hvala ! Kontakt:  ekonomija@promo-perspektive.com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KVALITETNA I KREATIVNA PRIPREMA SAJAMSKOG NASTUPA</dc:title>
  <dc:creator>mpf-4</dc:creator>
  <cp:lastModifiedBy>mpf-4</cp:lastModifiedBy>
  <cp:revision>58</cp:revision>
  <dcterms:created xsi:type="dcterms:W3CDTF">2015-10-16T13:35:01Z</dcterms:created>
  <dcterms:modified xsi:type="dcterms:W3CDTF">2015-10-20T19:07:51Z</dcterms:modified>
</cp:coreProperties>
</file>